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wmv" ContentType="video/x-ms-wm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notesSlides/notesSlide43.xml" ContentType="application/vnd.openxmlformats-officedocument.presentationml.notesSlide+xml"/>
  <Override PartName="/ppt/tags/tag31.xml" ContentType="application/vnd.openxmlformats-officedocument.presentationml.tags+xml"/>
  <Override PartName="/ppt/notesSlides/notesSlide44.xml" ContentType="application/vnd.openxmlformats-officedocument.presentationml.notesSlide+xml"/>
  <Override PartName="/ppt/tags/tag3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tags/tag36.xml" ContentType="application/vnd.openxmlformats-officedocument.presentationml.tags+xml"/>
  <Override PartName="/ppt/notesSlides/notesSlide5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51.xml" ContentType="application/vnd.openxmlformats-officedocument.presentationml.notesSlide+xml"/>
  <Override PartName="/ppt/tags/tag39.xml" ContentType="application/vnd.openxmlformats-officedocument.presentationml.tags+xml"/>
  <Override PartName="/ppt/notesSlides/notesSlide52.xml" ContentType="application/vnd.openxmlformats-officedocument.presentationml.notesSlide+xml"/>
  <Override PartName="/ppt/tags/tag40.xml" ContentType="application/vnd.openxmlformats-officedocument.presentationml.tags+xml"/>
  <Override PartName="/ppt/notesSlides/notesSlide53.xml" ContentType="application/vnd.openxmlformats-officedocument.presentationml.notesSlide+xml"/>
  <Override PartName="/ppt/tags/tag41.xml" ContentType="application/vnd.openxmlformats-officedocument.presentationml.tags+xml"/>
  <Override PartName="/ppt/notesSlides/notesSlide54.xml" ContentType="application/vnd.openxmlformats-officedocument.presentationml.notesSlide+xml"/>
  <Override PartName="/ppt/tags/tag42.xml" ContentType="application/vnd.openxmlformats-officedocument.presentationml.tags+xml"/>
  <Override PartName="/ppt/notesSlides/notesSlide55.xml" ContentType="application/vnd.openxmlformats-officedocument.presentationml.notesSlide+xml"/>
  <Override PartName="/ppt/tags/tag43.xml" ContentType="application/vnd.openxmlformats-officedocument.presentationml.tags+xml"/>
  <Override PartName="/ppt/notesSlides/notesSlide56.xml" ContentType="application/vnd.openxmlformats-officedocument.presentationml.notesSlide+xml"/>
  <Override PartName="/ppt/tags/tag44.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71"/>
  </p:notesMasterIdLst>
  <p:handoutMasterIdLst>
    <p:handoutMasterId r:id="rId72"/>
  </p:handoutMasterIdLst>
  <p:sldIdLst>
    <p:sldId id="256" r:id="rId6"/>
    <p:sldId id="870" r:id="rId7"/>
    <p:sldId id="989" r:id="rId8"/>
    <p:sldId id="1011" r:id="rId9"/>
    <p:sldId id="740" r:id="rId10"/>
    <p:sldId id="998" r:id="rId11"/>
    <p:sldId id="990" r:id="rId12"/>
    <p:sldId id="919" r:id="rId13"/>
    <p:sldId id="928" r:id="rId14"/>
    <p:sldId id="945" r:id="rId15"/>
    <p:sldId id="929" r:id="rId16"/>
    <p:sldId id="946" r:id="rId17"/>
    <p:sldId id="920" r:id="rId18"/>
    <p:sldId id="921" r:id="rId19"/>
    <p:sldId id="924" r:id="rId20"/>
    <p:sldId id="925" r:id="rId21"/>
    <p:sldId id="1010" r:id="rId22"/>
    <p:sldId id="931" r:id="rId23"/>
    <p:sldId id="932" r:id="rId24"/>
    <p:sldId id="935" r:id="rId25"/>
    <p:sldId id="947" r:id="rId26"/>
    <p:sldId id="938" r:id="rId27"/>
    <p:sldId id="1012" r:id="rId28"/>
    <p:sldId id="907" r:id="rId29"/>
    <p:sldId id="953" r:id="rId30"/>
    <p:sldId id="863" r:id="rId31"/>
    <p:sldId id="748" r:id="rId32"/>
    <p:sldId id="859" r:id="rId33"/>
    <p:sldId id="759" r:id="rId34"/>
    <p:sldId id="749" r:id="rId35"/>
    <p:sldId id="1005" r:id="rId36"/>
    <p:sldId id="1016" r:id="rId37"/>
    <p:sldId id="758" r:id="rId38"/>
    <p:sldId id="995" r:id="rId39"/>
    <p:sldId id="999" r:id="rId40"/>
    <p:sldId id="1001" r:id="rId41"/>
    <p:sldId id="850" r:id="rId42"/>
    <p:sldId id="851" r:id="rId43"/>
    <p:sldId id="852" r:id="rId44"/>
    <p:sldId id="854" r:id="rId45"/>
    <p:sldId id="856" r:id="rId46"/>
    <p:sldId id="858" r:id="rId47"/>
    <p:sldId id="848" r:id="rId48"/>
    <p:sldId id="803" r:id="rId49"/>
    <p:sldId id="806" r:id="rId50"/>
    <p:sldId id="804" r:id="rId51"/>
    <p:sldId id="1013" r:id="rId52"/>
    <p:sldId id="741" r:id="rId53"/>
    <p:sldId id="881" r:id="rId54"/>
    <p:sldId id="997" r:id="rId55"/>
    <p:sldId id="879" r:id="rId56"/>
    <p:sldId id="884" r:id="rId57"/>
    <p:sldId id="885" r:id="rId58"/>
    <p:sldId id="882" r:id="rId59"/>
    <p:sldId id="883" r:id="rId60"/>
    <p:sldId id="1014" r:id="rId61"/>
    <p:sldId id="762" r:id="rId62"/>
    <p:sldId id="766" r:id="rId63"/>
    <p:sldId id="1015" r:id="rId64"/>
    <p:sldId id="847" r:id="rId65"/>
    <p:sldId id="828" r:id="rId66"/>
    <p:sldId id="845" r:id="rId67"/>
    <p:sldId id="869" r:id="rId68"/>
    <p:sldId id="1017" r:id="rId69"/>
    <p:sldId id="843" r:id="rId70"/>
  </p:sldIdLst>
  <p:sldSz cx="9144000" cy="6858000" type="screen4x3"/>
  <p:notesSz cx="6858000" cy="9144000"/>
  <p:custDataLst>
    <p:tags r:id="rId7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bie"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66"/>
    <a:srgbClr val="996633"/>
    <a:srgbClr val="9900CC"/>
    <a:srgbClr val="006600"/>
    <a:srgbClr val="116004"/>
    <a:srgbClr val="1F497D"/>
    <a:srgbClr val="D0D8E8"/>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1" autoAdjust="0"/>
    <p:restoredTop sz="89578" autoAdjust="0"/>
  </p:normalViewPr>
  <p:slideViewPr>
    <p:cSldViewPr snapToGrid="0" snapToObjects="1" showGuides="1">
      <p:cViewPr varScale="1">
        <p:scale>
          <a:sx n="60" d="100"/>
          <a:sy n="60" d="100"/>
        </p:scale>
        <p:origin x="1040" y="40"/>
      </p:cViewPr>
      <p:guideLst>
        <p:guide orient="horz" pos="2160"/>
        <p:guide pos="2880"/>
      </p:guideLst>
    </p:cSldViewPr>
  </p:slideViewPr>
  <p:outlineViewPr>
    <p:cViewPr>
      <p:scale>
        <a:sx n="33" d="100"/>
        <a:sy n="33" d="100"/>
      </p:scale>
      <p:origin x="0" y="-720"/>
    </p:cViewPr>
  </p:outlineViewPr>
  <p:notesTextViewPr>
    <p:cViewPr>
      <p:scale>
        <a:sx n="3" d="2"/>
        <a:sy n="3" d="2"/>
      </p:scale>
      <p:origin x="0" y="0"/>
    </p:cViewPr>
  </p:notesTextViewPr>
  <p:sorterViewPr>
    <p:cViewPr varScale="1">
      <p:scale>
        <a:sx n="1" d="1"/>
        <a:sy n="1" d="1"/>
      </p:scale>
      <p:origin x="0" y="-4152"/>
    </p:cViewPr>
  </p:sorterViewPr>
  <p:notesViewPr>
    <p:cSldViewPr snapToGrid="0" snapToObjects="1">
      <p:cViewPr varScale="1">
        <p:scale>
          <a:sx n="57" d="100"/>
          <a:sy n="57" d="100"/>
        </p:scale>
        <p:origin x="-252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16251482799524"/>
          <c:y val="6.4579256360078274E-2"/>
          <c:w val="0.8446026097271645"/>
          <c:h val="0.61839530332681059"/>
        </c:manualLayout>
      </c:layout>
      <c:barChart>
        <c:barDir val="col"/>
        <c:grouping val="clustered"/>
        <c:varyColors val="0"/>
        <c:ser>
          <c:idx val="1"/>
          <c:order val="0"/>
          <c:tx>
            <c:strRef>
              <c:f>Sheet1!$A$3</c:f>
              <c:strCache>
                <c:ptCount val="1"/>
                <c:pt idx="0">
                  <c:v>Actual</c:v>
                </c:pt>
              </c:strCache>
            </c:strRef>
          </c:tx>
          <c:spPr>
            <a:solidFill>
              <a:srgbClr val="FF0000"/>
            </a:solidFill>
            <a:ln w="12370">
              <a:solidFill>
                <a:schemeClr val="tx1"/>
              </a:solidFill>
              <a:prstDash val="solid"/>
            </a:ln>
          </c:spPr>
          <c:invertIfNegative val="0"/>
          <c:dPt>
            <c:idx val="9"/>
            <c:invertIfNegative val="0"/>
            <c:bubble3D val="0"/>
            <c:spPr>
              <a:solidFill>
                <a:srgbClr val="00FF00"/>
              </a:solidFill>
              <a:ln w="12370">
                <a:solidFill>
                  <a:schemeClr val="tx1"/>
                </a:solidFill>
                <a:prstDash val="solid"/>
              </a:ln>
            </c:spPr>
            <c:extLst>
              <c:ext xmlns:c16="http://schemas.microsoft.com/office/drawing/2014/chart" uri="{C3380CC4-5D6E-409C-BE32-E72D297353CC}">
                <c16:uniqueId val="{00000001-73AD-42D7-9FEA-E2D1B0FA4EEF}"/>
              </c:ext>
            </c:extLst>
          </c:dPt>
          <c:dPt>
            <c:idx val="10"/>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3-73AD-42D7-9FEA-E2D1B0FA4EEF}"/>
              </c:ext>
            </c:extLst>
          </c:dPt>
          <c:dPt>
            <c:idx val="11"/>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5-73AD-42D7-9FEA-E2D1B0FA4EEF}"/>
              </c:ext>
            </c:extLst>
          </c:dPt>
          <c:dPt>
            <c:idx val="12"/>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7-73AD-42D7-9FEA-E2D1B0FA4EEF}"/>
              </c:ext>
            </c:extLst>
          </c:dPt>
          <c:dPt>
            <c:idx val="13"/>
            <c:invertIfNegative val="0"/>
            <c:bubble3D val="0"/>
            <c:spPr>
              <a:solidFill>
                <a:srgbClr val="06F006"/>
              </a:solidFill>
              <a:ln w="12370">
                <a:solidFill>
                  <a:schemeClr val="tx1"/>
                </a:solidFill>
                <a:prstDash val="solid"/>
              </a:ln>
            </c:spPr>
            <c:extLst>
              <c:ext xmlns:c16="http://schemas.microsoft.com/office/drawing/2014/chart" uri="{C3380CC4-5D6E-409C-BE32-E72D297353CC}">
                <c16:uniqueId val="{00000009-73AD-42D7-9FEA-E2D1B0FA4EEF}"/>
              </c:ext>
            </c:extLst>
          </c:dPt>
          <c:dPt>
            <c:idx val="14"/>
            <c:invertIfNegative val="0"/>
            <c:bubble3D val="0"/>
            <c:spPr>
              <a:solidFill>
                <a:srgbClr val="00FF00"/>
              </a:solidFill>
              <a:ln w="12370">
                <a:solidFill>
                  <a:schemeClr val="tx1"/>
                </a:solidFill>
                <a:prstDash val="solid"/>
              </a:ln>
            </c:spPr>
            <c:extLst>
              <c:ext xmlns:c16="http://schemas.microsoft.com/office/drawing/2014/chart" uri="{C3380CC4-5D6E-409C-BE32-E72D297353CC}">
                <c16:uniqueId val="{0000000C-2940-46D7-AF72-21190BFA2065}"/>
              </c:ext>
            </c:extLst>
          </c:dPt>
          <c:dPt>
            <c:idx val="15"/>
            <c:invertIfNegative val="0"/>
            <c:bubble3D val="0"/>
            <c:spPr>
              <a:solidFill>
                <a:srgbClr val="00FF00"/>
              </a:solidFill>
              <a:ln w="12370">
                <a:solidFill>
                  <a:schemeClr val="tx1"/>
                </a:solidFill>
                <a:prstDash val="solid"/>
              </a:ln>
            </c:spPr>
            <c:extLst>
              <c:ext xmlns:c16="http://schemas.microsoft.com/office/drawing/2014/chart" uri="{C3380CC4-5D6E-409C-BE32-E72D297353CC}">
                <c16:uniqueId val="{0000000D-2940-46D7-AF72-21190BFA2065}"/>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Sheet1!$B$1:$Q$2</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Sheet1!$B$3:$Q$3</c:f>
              <c:numCache>
                <c:formatCode>General</c:formatCode>
                <c:ptCount val="16"/>
                <c:pt idx="0">
                  <c:v>3.15</c:v>
                </c:pt>
                <c:pt idx="1">
                  <c:v>2.44</c:v>
                </c:pt>
                <c:pt idx="2">
                  <c:v>2.06</c:v>
                </c:pt>
                <c:pt idx="3">
                  <c:v>1.57</c:v>
                </c:pt>
                <c:pt idx="4">
                  <c:v>3.19</c:v>
                </c:pt>
                <c:pt idx="5">
                  <c:v>1.62</c:v>
                </c:pt>
                <c:pt idx="6">
                  <c:v>1.26</c:v>
                </c:pt>
                <c:pt idx="7">
                  <c:v>1.0900000000000001</c:v>
                </c:pt>
                <c:pt idx="8">
                  <c:v>0.95</c:v>
                </c:pt>
                <c:pt idx="9">
                  <c:v>0.47</c:v>
                </c:pt>
                <c:pt idx="10">
                  <c:v>0.7</c:v>
                </c:pt>
                <c:pt idx="11">
                  <c:v>0.72</c:v>
                </c:pt>
                <c:pt idx="12">
                  <c:v>0.38</c:v>
                </c:pt>
                <c:pt idx="13">
                  <c:v>0.54</c:v>
                </c:pt>
                <c:pt idx="14">
                  <c:v>0.51</c:v>
                </c:pt>
                <c:pt idx="15">
                  <c:v>0.63</c:v>
                </c:pt>
              </c:numCache>
            </c:numRef>
          </c:val>
          <c:extLst>
            <c:ext xmlns:c16="http://schemas.microsoft.com/office/drawing/2014/chart" uri="{C3380CC4-5D6E-409C-BE32-E72D297353CC}">
              <c16:uniqueId val="{0000000A-73AD-42D7-9FEA-E2D1B0FA4EEF}"/>
            </c:ext>
          </c:extLst>
        </c:ser>
        <c:dLbls>
          <c:showLegendKey val="0"/>
          <c:showVal val="1"/>
          <c:showCatName val="0"/>
          <c:showSerName val="0"/>
          <c:showPercent val="0"/>
          <c:showBubbleSize val="0"/>
        </c:dLbls>
        <c:gapWidth val="30"/>
        <c:axId val="175531904"/>
        <c:axId val="175540864"/>
      </c:barChart>
      <c:catAx>
        <c:axId val="175531904"/>
        <c:scaling>
          <c:orientation val="minMax"/>
        </c:scaling>
        <c:delete val="0"/>
        <c:axPos val="b"/>
        <c:numFmt formatCode="General" sourceLinked="1"/>
        <c:majorTickMark val="out"/>
        <c:minorTickMark val="none"/>
        <c:tickLblPos val="nextTo"/>
        <c:spPr>
          <a:ln w="3093">
            <a:solidFill>
              <a:schemeClr val="tx1"/>
            </a:solidFill>
            <a:prstDash val="solid"/>
          </a:ln>
        </c:spPr>
        <c:txPr>
          <a:bodyPr rot="-2700000" vert="horz"/>
          <a:lstStyle/>
          <a:p>
            <a:pPr>
              <a:defRPr sz="2143" b="1" i="0" u="none" strike="noStrike" baseline="0">
                <a:solidFill>
                  <a:schemeClr val="tx1"/>
                </a:solidFill>
                <a:latin typeface="Arial"/>
                <a:ea typeface="Arial"/>
                <a:cs typeface="Arial"/>
              </a:defRPr>
            </a:pPr>
            <a:endParaRPr lang="en-US"/>
          </a:p>
        </c:txPr>
        <c:crossAx val="175540864"/>
        <c:crosses val="autoZero"/>
        <c:auto val="1"/>
        <c:lblAlgn val="ctr"/>
        <c:lblOffset val="100"/>
        <c:tickLblSkip val="1"/>
        <c:tickMarkSkip val="1"/>
        <c:noMultiLvlLbl val="0"/>
      </c:catAx>
      <c:valAx>
        <c:axId val="175540864"/>
        <c:scaling>
          <c:orientation val="minMax"/>
        </c:scaling>
        <c:delete val="0"/>
        <c:axPos val="l"/>
        <c:majorGridlines>
          <c:spPr>
            <a:ln w="3093">
              <a:solidFill>
                <a:schemeClr val="tx1"/>
              </a:solidFill>
              <a:prstDash val="solid"/>
            </a:ln>
          </c:spPr>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753" b="1" i="0" u="none" strike="noStrike" kern="1200" baseline="0">
                    <a:solidFill>
                      <a:prstClr val="black"/>
                    </a:solidFill>
                    <a:latin typeface="Arial"/>
                    <a:ea typeface="Arial"/>
                    <a:cs typeface="Arial"/>
                  </a:defRPr>
                </a:pPr>
                <a:r>
                  <a:rPr lang="en-US" sz="1800" b="1" i="0" baseline="0" dirty="0">
                    <a:effectLst/>
                  </a:rPr>
                  <a:t>OSHA Recordable Rate</a:t>
                </a:r>
                <a:endParaRPr lang="en-US" dirty="0">
                  <a:effectLst/>
                </a:endParaRPr>
              </a:p>
            </c:rich>
          </c:tx>
          <c:layout>
            <c:manualLayout>
              <c:xMode val="edge"/>
              <c:yMode val="edge"/>
              <c:x val="1.2257526576533782E-2"/>
              <c:y val="0.15328061716968647"/>
            </c:manualLayout>
          </c:layout>
          <c:overlay val="0"/>
          <c:spPr>
            <a:noFill/>
            <a:ln w="24740">
              <a:noFill/>
            </a:ln>
          </c:spPr>
        </c:title>
        <c:numFmt formatCode="0.0" sourceLinked="0"/>
        <c:majorTickMark val="out"/>
        <c:minorTickMark val="none"/>
        <c:tickLblPos val="nextTo"/>
        <c:spPr>
          <a:ln w="3093">
            <a:solidFill>
              <a:schemeClr val="tx1"/>
            </a:solidFill>
            <a:prstDash val="solid"/>
          </a:ln>
        </c:spPr>
        <c:txPr>
          <a:bodyPr rot="0" vert="horz"/>
          <a:lstStyle/>
          <a:p>
            <a:pPr>
              <a:defRPr sz="1753" b="1" i="0" u="none" strike="noStrike" baseline="0">
                <a:solidFill>
                  <a:schemeClr val="tx1"/>
                </a:solidFill>
                <a:latin typeface="Arial"/>
                <a:ea typeface="Arial"/>
                <a:cs typeface="Arial"/>
              </a:defRPr>
            </a:pPr>
            <a:endParaRPr lang="en-US"/>
          </a:p>
        </c:txPr>
        <c:crossAx val="175531904"/>
        <c:crosses val="autoZero"/>
        <c:crossBetween val="between"/>
      </c:valAx>
      <c:spPr>
        <a:noFill/>
        <a:ln w="12370">
          <a:solidFill>
            <a:schemeClr val="tx1"/>
          </a:solidFill>
          <a:prstDash val="solid"/>
        </a:ln>
      </c:spPr>
    </c:plotArea>
    <c:plotVisOnly val="1"/>
    <c:dispBlanksAs val="gap"/>
    <c:showDLblsOverMax val="0"/>
  </c:chart>
  <c:spPr>
    <a:noFill/>
    <a:ln>
      <a:noFill/>
    </a:ln>
  </c:spPr>
  <c:txPr>
    <a:bodyPr/>
    <a:lstStyle/>
    <a:p>
      <a:pPr>
        <a:defRPr sz="214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7949886104784"/>
          <c:y val="0.18003913894324852"/>
          <c:w val="0.76651480637813207"/>
          <c:h val="0.68493150684931503"/>
        </c:manualLayout>
      </c:layout>
      <c:barChart>
        <c:barDir val="col"/>
        <c:grouping val="clustered"/>
        <c:varyColors val="0"/>
        <c:ser>
          <c:idx val="1"/>
          <c:order val="0"/>
          <c:tx>
            <c:strRef>
              <c:f>Sheet1!$A$3</c:f>
              <c:strCache>
                <c:ptCount val="1"/>
                <c:pt idx="0">
                  <c:v>Project RIR</c:v>
                </c:pt>
              </c:strCache>
            </c:strRef>
          </c:tx>
          <c:spPr>
            <a:solidFill>
              <a:srgbClr val="00FF00"/>
            </a:solidFill>
            <a:ln w="12407">
              <a:solidFill>
                <a:schemeClr val="tx1"/>
              </a:solidFill>
              <a:prstDash val="solid"/>
            </a:ln>
          </c:spPr>
          <c:invertIfNegative val="0"/>
          <c:dPt>
            <c:idx val="8"/>
            <c:invertIfNegative val="0"/>
            <c:bubble3D val="0"/>
            <c:spPr>
              <a:solidFill>
                <a:srgbClr val="00FF00"/>
              </a:solidFill>
              <a:ln w="12407">
                <a:solidFill>
                  <a:schemeClr val="tx1"/>
                </a:solidFill>
                <a:prstDash val="solid"/>
              </a:ln>
            </c:spPr>
            <c:extLst>
              <c:ext xmlns:c16="http://schemas.microsoft.com/office/drawing/2014/chart" uri="{C3380CC4-5D6E-409C-BE32-E72D297353CC}">
                <c16:uniqueId val="{00000001-E233-4008-869D-6F097D790CF5}"/>
              </c:ext>
            </c:extLst>
          </c:dPt>
          <c:dPt>
            <c:idx val="9"/>
            <c:invertIfNegative val="0"/>
            <c:bubble3D val="0"/>
            <c:spPr>
              <a:solidFill>
                <a:srgbClr val="00FF00"/>
              </a:solidFill>
              <a:ln w="12407">
                <a:solidFill>
                  <a:schemeClr val="tx1"/>
                </a:solidFill>
                <a:prstDash val="solid"/>
              </a:ln>
            </c:spPr>
            <c:extLst>
              <c:ext xmlns:c16="http://schemas.microsoft.com/office/drawing/2014/chart" uri="{C3380CC4-5D6E-409C-BE32-E72D297353CC}">
                <c16:uniqueId val="{00000003-E233-4008-869D-6F097D790CF5}"/>
              </c:ext>
            </c:extLst>
          </c:dPt>
          <c:dLbls>
            <c:dLbl>
              <c:idx val="0"/>
              <c:layout>
                <c:manualLayout>
                  <c:x val="-1.3741749675310589E-3"/>
                  <c:y val="9.7616729816491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33-4008-869D-6F097D790CF5}"/>
                </c:ext>
              </c:extLst>
            </c:dLbl>
            <c:dLbl>
              <c:idx val="1"/>
              <c:layout>
                <c:manualLayout>
                  <c:x val="0"/>
                  <c:y val="9.029547508025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33-4008-869D-6F097D790CF5}"/>
                </c:ext>
              </c:extLst>
            </c:dLbl>
            <c:dLbl>
              <c:idx val="2"/>
              <c:layout>
                <c:manualLayout>
                  <c:x val="-2.7483499350622184E-3"/>
                  <c:y val="8.05338020986059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33-4008-869D-6F097D790CF5}"/>
                </c:ext>
              </c:extLst>
            </c:dLbl>
            <c:dLbl>
              <c:idx val="3"/>
              <c:layout>
                <c:manualLayout>
                  <c:x val="0"/>
                  <c:y val="9.7616729816491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33-4008-869D-6F097D790CF5}"/>
                </c:ext>
              </c:extLst>
            </c:dLbl>
            <c:dLbl>
              <c:idx val="4"/>
              <c:layout>
                <c:manualLayout>
                  <c:x val="1.3741749675309581E-3"/>
                  <c:y val="0.10249756630731673"/>
                </c:manualLayout>
              </c:layout>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33-4008-869D-6F097D790CF5}"/>
                </c:ext>
              </c:extLst>
            </c:dLbl>
            <c:dLbl>
              <c:idx val="7"/>
              <c:layout>
                <c:manualLayout>
                  <c:x val="-6.224469566142218E-3"/>
                  <c:y val="-2.407221411507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33-4008-869D-6F097D790CF5}"/>
                </c:ext>
              </c:extLst>
            </c:dLbl>
            <c:dLbl>
              <c:idx val="8"/>
              <c:tx>
                <c:rich>
                  <a:bodyPr/>
                  <a:lstStyle/>
                  <a:p>
                    <a:r>
                      <a:rPr lang="en-US" dirty="0"/>
                      <a:t>0.54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33-4008-869D-6F097D790CF5}"/>
                </c:ext>
              </c:extLst>
            </c:dLbl>
            <c:spPr>
              <a:noFill/>
              <a:ln>
                <a:noFill/>
              </a:ln>
              <a:effectLst/>
            </c:spPr>
            <c:txPr>
              <a:bodyPr wrap="square" lIns="38100" tIns="19050" rIns="38100" bIns="19050" anchor="ctr">
                <a:spAutoFit/>
              </a:bodyPr>
              <a:lstStyle/>
              <a:p>
                <a:pPr>
                  <a:defRPr>
                    <a:solidFill>
                      <a:schemeClr val="tx1"/>
                    </a:solidFill>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2010</c:v>
                </c:pt>
                <c:pt idx="1">
                  <c:v>2011</c:v>
                </c:pt>
                <c:pt idx="2">
                  <c:v>2012</c:v>
                </c:pt>
                <c:pt idx="3">
                  <c:v>2013</c:v>
                </c:pt>
                <c:pt idx="4">
                  <c:v>2014</c:v>
                </c:pt>
                <c:pt idx="5">
                  <c:v>2015</c:v>
                </c:pt>
                <c:pt idx="6">
                  <c:v>2016</c:v>
                </c:pt>
              </c:numCache>
            </c:numRef>
          </c:cat>
          <c:val>
            <c:numRef>
              <c:f>Sheet1!$B$3:$H$3</c:f>
              <c:numCache>
                <c:formatCode>General</c:formatCode>
                <c:ptCount val="7"/>
                <c:pt idx="0">
                  <c:v>0.47</c:v>
                </c:pt>
                <c:pt idx="1">
                  <c:v>0.7</c:v>
                </c:pt>
                <c:pt idx="2">
                  <c:v>0.72</c:v>
                </c:pt>
                <c:pt idx="3">
                  <c:v>0.38</c:v>
                </c:pt>
                <c:pt idx="4">
                  <c:v>0.54</c:v>
                </c:pt>
                <c:pt idx="5">
                  <c:v>0.51</c:v>
                </c:pt>
                <c:pt idx="6">
                  <c:v>0.63</c:v>
                </c:pt>
              </c:numCache>
            </c:numRef>
          </c:val>
          <c:extLst>
            <c:ext xmlns:c16="http://schemas.microsoft.com/office/drawing/2014/chart" uri="{C3380CC4-5D6E-409C-BE32-E72D297353CC}">
              <c16:uniqueId val="{0000000A-E233-4008-869D-6F097D790CF5}"/>
            </c:ext>
          </c:extLst>
        </c:ser>
        <c:dLbls>
          <c:showLegendKey val="0"/>
          <c:showVal val="1"/>
          <c:showCatName val="0"/>
          <c:showSerName val="0"/>
          <c:showPercent val="0"/>
          <c:showBubbleSize val="0"/>
        </c:dLbls>
        <c:gapWidth val="30"/>
        <c:axId val="184282496"/>
        <c:axId val="184285440"/>
      </c:barChart>
      <c:barChart>
        <c:barDir val="col"/>
        <c:grouping val="clustered"/>
        <c:varyColors val="0"/>
        <c:ser>
          <c:idx val="2"/>
          <c:order val="1"/>
          <c:tx>
            <c:strRef>
              <c:f>Sheet1!$A$4</c:f>
              <c:strCache>
                <c:ptCount val="1"/>
                <c:pt idx="0">
                  <c:v>SIIR</c:v>
                </c:pt>
              </c:strCache>
            </c:strRef>
          </c:tx>
          <c:spPr>
            <a:solidFill>
              <a:srgbClr val="FF0000"/>
            </a:solidFill>
            <a:ln w="12407">
              <a:solidFill>
                <a:schemeClr val="tx1"/>
              </a:solidFill>
              <a:prstDash val="solid"/>
            </a:ln>
          </c:spPr>
          <c:invertIfNegative val="0"/>
          <c:dLbls>
            <c:dLbl>
              <c:idx val="4"/>
              <c:layout>
                <c:manualLayout>
                  <c:x val="-1.5561173915355545E-3"/>
                  <c:y val="-1.8722833200616736E-2"/>
                </c:manualLayout>
              </c:layout>
              <c:tx>
                <c:rich>
                  <a:bodyPr/>
                  <a:lstStyle/>
                  <a:p>
                    <a:r>
                      <a:rPr lang="en-US" dirty="0"/>
                      <a:t>0.23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233-4008-869D-6F097D790CF5}"/>
                </c:ext>
              </c:extLst>
            </c:dLbl>
            <c:dLbl>
              <c:idx val="8"/>
              <c:tx>
                <c:rich>
                  <a:bodyPr/>
                  <a:lstStyle/>
                  <a:p>
                    <a:r>
                      <a:rPr lang="en-US" dirty="0"/>
                      <a:t>0.22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233-4008-869D-6F097D790CF5}"/>
                </c:ext>
              </c:extLst>
            </c:dLbl>
            <c:spPr>
              <a:noFill/>
              <a:ln w="24814">
                <a:noFill/>
              </a:ln>
            </c:spPr>
            <c:txPr>
              <a:bodyPr/>
              <a:lstStyle/>
              <a:p>
                <a:pPr>
                  <a:defRPr sz="3200" b="1" i="0" u="none" strike="noStrike" baseline="0">
                    <a:solidFill>
                      <a:srgbClr val="C00000"/>
                    </a:solidFill>
                    <a:effectLst>
                      <a:outerShdw blurRad="38100" dist="38100" dir="2700000" algn="tl">
                        <a:srgbClr val="000000">
                          <a:alpha val="43137"/>
                        </a:srgbClr>
                      </a:outerShdw>
                    </a:effectLst>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Sheet1!$B$1:$H$1</c:f>
              <c:numCache>
                <c:formatCode>General</c:formatCode>
                <c:ptCount val="7"/>
                <c:pt idx="0">
                  <c:v>2010</c:v>
                </c:pt>
                <c:pt idx="1">
                  <c:v>2011</c:v>
                </c:pt>
                <c:pt idx="2">
                  <c:v>2012</c:v>
                </c:pt>
                <c:pt idx="3">
                  <c:v>2013</c:v>
                </c:pt>
                <c:pt idx="4">
                  <c:v>2014</c:v>
                </c:pt>
                <c:pt idx="5">
                  <c:v>2015</c:v>
                </c:pt>
                <c:pt idx="6">
                  <c:v>2016</c:v>
                </c:pt>
              </c:numCache>
            </c:numRef>
          </c:cat>
          <c:val>
            <c:numRef>
              <c:f>Sheet1!$B$4:$H$4</c:f>
              <c:numCache>
                <c:formatCode>General</c:formatCode>
                <c:ptCount val="7"/>
                <c:pt idx="0">
                  <c:v>0.09</c:v>
                </c:pt>
                <c:pt idx="1">
                  <c:v>0.11</c:v>
                </c:pt>
                <c:pt idx="2">
                  <c:v>0.17</c:v>
                </c:pt>
                <c:pt idx="3">
                  <c:v>0.21</c:v>
                </c:pt>
                <c:pt idx="4">
                  <c:v>0.22</c:v>
                </c:pt>
                <c:pt idx="5">
                  <c:v>0.18</c:v>
                </c:pt>
                <c:pt idx="6">
                  <c:v>0.27</c:v>
                </c:pt>
              </c:numCache>
            </c:numRef>
          </c:val>
          <c:extLst>
            <c:ext xmlns:c16="http://schemas.microsoft.com/office/drawing/2014/chart" uri="{C3380CC4-5D6E-409C-BE32-E72D297353CC}">
              <c16:uniqueId val="{0000000D-E233-4008-869D-6F097D790CF5}"/>
            </c:ext>
          </c:extLst>
        </c:ser>
        <c:dLbls>
          <c:showLegendKey val="0"/>
          <c:showVal val="1"/>
          <c:showCatName val="0"/>
          <c:showSerName val="0"/>
          <c:showPercent val="0"/>
          <c:showBubbleSize val="0"/>
        </c:dLbls>
        <c:gapWidth val="150"/>
        <c:axId val="184373248"/>
        <c:axId val="184374784"/>
      </c:barChart>
      <c:catAx>
        <c:axId val="184282496"/>
        <c:scaling>
          <c:orientation val="minMax"/>
        </c:scaling>
        <c:delete val="0"/>
        <c:axPos val="b"/>
        <c:numFmt formatCode="General" sourceLinked="1"/>
        <c:majorTickMark val="out"/>
        <c:minorTickMark val="none"/>
        <c:tickLblPos val="nextTo"/>
        <c:spPr>
          <a:ln w="3102">
            <a:solidFill>
              <a:schemeClr val="tx1"/>
            </a:solidFill>
            <a:prstDash val="solid"/>
          </a:ln>
        </c:spPr>
        <c:txPr>
          <a:bodyPr rot="0" vert="horz"/>
          <a:lstStyle/>
          <a:p>
            <a:pPr>
              <a:defRPr sz="2149" b="1" i="0" u="none" strike="noStrike" baseline="0">
                <a:solidFill>
                  <a:schemeClr val="tx1"/>
                </a:solidFill>
                <a:latin typeface="Arial"/>
                <a:ea typeface="Arial"/>
                <a:cs typeface="Arial"/>
              </a:defRPr>
            </a:pPr>
            <a:endParaRPr lang="en-US"/>
          </a:p>
        </c:txPr>
        <c:crossAx val="184285440"/>
        <c:crosses val="autoZero"/>
        <c:auto val="1"/>
        <c:lblAlgn val="ctr"/>
        <c:lblOffset val="100"/>
        <c:tickLblSkip val="1"/>
        <c:tickMarkSkip val="1"/>
        <c:noMultiLvlLbl val="0"/>
      </c:catAx>
      <c:valAx>
        <c:axId val="184285440"/>
        <c:scaling>
          <c:orientation val="minMax"/>
          <c:max val="0.75000000000000011"/>
          <c:min val="0"/>
        </c:scaling>
        <c:delete val="0"/>
        <c:axPos val="l"/>
        <c:majorGridlines>
          <c:spPr>
            <a:ln w="3102">
              <a:solidFill>
                <a:schemeClr val="tx1"/>
              </a:solidFill>
              <a:prstDash val="solid"/>
            </a:ln>
          </c:spPr>
        </c:majorGridlines>
        <c:numFmt formatCode="0.0" sourceLinked="0"/>
        <c:majorTickMark val="out"/>
        <c:minorTickMark val="none"/>
        <c:tickLblPos val="nextTo"/>
        <c:spPr>
          <a:ln w="3102">
            <a:solidFill>
              <a:schemeClr val="tx1"/>
            </a:solidFill>
            <a:prstDash val="solid"/>
          </a:ln>
        </c:spPr>
        <c:txPr>
          <a:bodyPr rot="0" vert="horz"/>
          <a:lstStyle/>
          <a:p>
            <a:pPr>
              <a:defRPr sz="1563" b="1" i="0" u="none" strike="noStrike" baseline="0">
                <a:solidFill>
                  <a:schemeClr val="tx1"/>
                </a:solidFill>
                <a:latin typeface="Arial"/>
                <a:ea typeface="Arial"/>
                <a:cs typeface="Arial"/>
              </a:defRPr>
            </a:pPr>
            <a:endParaRPr lang="en-US"/>
          </a:p>
        </c:txPr>
        <c:crossAx val="184282496"/>
        <c:crosses val="autoZero"/>
        <c:crossBetween val="between"/>
        <c:majorUnit val="0.1"/>
      </c:valAx>
      <c:catAx>
        <c:axId val="184373248"/>
        <c:scaling>
          <c:orientation val="minMax"/>
        </c:scaling>
        <c:delete val="1"/>
        <c:axPos val="b"/>
        <c:numFmt formatCode="General" sourceLinked="1"/>
        <c:majorTickMark val="out"/>
        <c:minorTickMark val="none"/>
        <c:tickLblPos val="nextTo"/>
        <c:crossAx val="184374784"/>
        <c:crosses val="autoZero"/>
        <c:auto val="1"/>
        <c:lblAlgn val="ctr"/>
        <c:lblOffset val="100"/>
        <c:noMultiLvlLbl val="0"/>
      </c:catAx>
      <c:valAx>
        <c:axId val="184374784"/>
        <c:scaling>
          <c:orientation val="minMax"/>
          <c:max val="2"/>
        </c:scaling>
        <c:delete val="0"/>
        <c:axPos val="r"/>
        <c:numFmt formatCode="0.0" sourceLinked="0"/>
        <c:majorTickMark val="cross"/>
        <c:minorTickMark val="none"/>
        <c:tickLblPos val="nextTo"/>
        <c:spPr>
          <a:ln w="3102">
            <a:solidFill>
              <a:schemeClr val="tx1"/>
            </a:solidFill>
            <a:prstDash val="solid"/>
          </a:ln>
        </c:spPr>
        <c:txPr>
          <a:bodyPr rot="0" vert="horz"/>
          <a:lstStyle/>
          <a:p>
            <a:pPr>
              <a:defRPr sz="1563" b="1" i="0" u="none" strike="noStrike" baseline="0">
                <a:solidFill>
                  <a:schemeClr val="tx1"/>
                </a:solidFill>
                <a:latin typeface="Arial"/>
                <a:ea typeface="Arial"/>
                <a:cs typeface="Arial"/>
              </a:defRPr>
            </a:pPr>
            <a:endParaRPr lang="en-US"/>
          </a:p>
        </c:txPr>
        <c:crossAx val="184373248"/>
        <c:crosses val="max"/>
        <c:crossBetween val="between"/>
        <c:majorUnit val="0.5"/>
      </c:valAx>
      <c:spPr>
        <a:noFill/>
        <a:ln w="12407">
          <a:solidFill>
            <a:schemeClr val="tx1"/>
          </a:solidFill>
          <a:prstDash val="solid"/>
        </a:ln>
      </c:spPr>
    </c:plotArea>
    <c:legend>
      <c:legendPos val="r"/>
      <c:layout>
        <c:manualLayout>
          <c:xMode val="edge"/>
          <c:yMode val="edge"/>
          <c:x val="0.59085682406091644"/>
          <c:y val="0.19334645906842127"/>
          <c:w val="0.18954796027530676"/>
          <c:h val="0.14416914903960895"/>
        </c:manualLayout>
      </c:layout>
      <c:overlay val="0"/>
      <c:spPr>
        <a:solidFill>
          <a:schemeClr val="bg1"/>
        </a:solidFill>
        <a:ln w="3102">
          <a:solidFill>
            <a:schemeClr val="tx1"/>
          </a:solidFill>
          <a:prstDash val="solid"/>
        </a:ln>
        <a:scene3d>
          <a:camera prst="orthographicFront"/>
          <a:lightRig rig="threePt" dir="t"/>
        </a:scene3d>
        <a:sp3d>
          <a:bevelT w="190500" h="38100"/>
        </a:sp3d>
      </c:spPr>
      <c:txPr>
        <a:bodyPr/>
        <a:lstStyle/>
        <a:p>
          <a:pPr>
            <a:defRPr sz="1973"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14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BCE37-F186-4502-95F5-DF714A5FD741}" type="doc">
      <dgm:prSet loTypeId="urn:microsoft.com/office/officeart/2005/8/layout/venn2" loCatId="relationship" qsTypeId="urn:microsoft.com/office/officeart/2005/8/quickstyle/3d1" qsCatId="3D" csTypeId="urn:microsoft.com/office/officeart/2005/8/colors/accent4_3" csCatId="accent4" phldr="1"/>
      <dgm:spPr/>
      <dgm:t>
        <a:bodyPr/>
        <a:lstStyle/>
        <a:p>
          <a:endParaRPr lang="en-US"/>
        </a:p>
      </dgm:t>
    </dgm:pt>
    <dgm:pt modelId="{5B029883-F7B1-4FB1-8865-91F7158DE925}">
      <dgm:prSet phldrT="[Text]" custT="1"/>
      <dgm:spPr>
        <a:xfrm>
          <a:off x="825046" y="0"/>
          <a:ext cx="4572000" cy="4572000"/>
        </a:xfrm>
        <a:gradFill rotWithShape="0">
          <a:gsLst>
            <a:gs pos="0">
              <a:srgbClr val="39639D">
                <a:shade val="80000"/>
                <a:hueOff val="0"/>
                <a:satOff val="0"/>
                <a:lumOff val="0"/>
                <a:alphaOff val="0"/>
                <a:shade val="51000"/>
                <a:satMod val="130000"/>
              </a:srgbClr>
            </a:gs>
            <a:gs pos="80000">
              <a:srgbClr val="39639D">
                <a:shade val="80000"/>
                <a:hueOff val="0"/>
                <a:satOff val="0"/>
                <a:lumOff val="0"/>
                <a:alphaOff val="0"/>
                <a:shade val="93000"/>
                <a:satMod val="130000"/>
              </a:srgbClr>
            </a:gs>
            <a:gs pos="100000">
              <a:srgbClr val="39639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sp3d/>
        </a:bodyPr>
        <a:lstStyle/>
        <a:p>
          <a:endParaRPr lang="en-US" sz="2200"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F9843735-5F49-42D6-80B3-865FE9335BFF}" type="parTrans" cxnId="{6A833D78-2F5B-4B97-8E86-6DF61A238B9A}">
      <dgm:prSet/>
      <dgm:spPr/>
      <dgm:t>
        <a:bodyPr/>
        <a:lstStyle/>
        <a:p>
          <a:endParaRPr lang="en-US"/>
        </a:p>
      </dgm:t>
    </dgm:pt>
    <dgm:pt modelId="{5DCFD023-A45F-43B3-9E0A-38C2173FD6DA}" type="sibTrans" cxnId="{6A833D78-2F5B-4B97-8E86-6DF61A238B9A}">
      <dgm:prSet/>
      <dgm:spPr/>
      <dgm:t>
        <a:bodyPr/>
        <a:lstStyle/>
        <a:p>
          <a:endParaRPr lang="en-US"/>
        </a:p>
      </dgm:t>
    </dgm:pt>
    <dgm:pt modelId="{06BA5251-316D-4E0A-A142-7760A7438826}">
      <dgm:prSet phldrT="[Text]"/>
      <dgm:spPr>
        <a:xfrm>
          <a:off x="1282246" y="914399"/>
          <a:ext cx="3657600" cy="3657600"/>
        </a:xfrm>
        <a:gradFill rotWithShape="0">
          <a:gsLst>
            <a:gs pos="0">
              <a:srgbClr val="39639D">
                <a:shade val="80000"/>
                <a:hueOff val="127793"/>
                <a:satOff val="-7874"/>
                <a:lumOff val="10203"/>
                <a:alphaOff val="0"/>
                <a:shade val="51000"/>
                <a:satMod val="130000"/>
              </a:srgbClr>
            </a:gs>
            <a:gs pos="80000">
              <a:srgbClr val="39639D">
                <a:shade val="80000"/>
                <a:hueOff val="127793"/>
                <a:satOff val="-7874"/>
                <a:lumOff val="10203"/>
                <a:alphaOff val="0"/>
                <a:shade val="93000"/>
                <a:satMod val="130000"/>
              </a:srgbClr>
            </a:gs>
            <a:gs pos="100000">
              <a:srgbClr val="39639D">
                <a:shade val="80000"/>
                <a:hueOff val="127793"/>
                <a:satOff val="-7874"/>
                <a:lumOff val="1020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7257AF4B-C426-4D2E-9880-FA4E089368E9}" type="parTrans" cxnId="{7D8EBB64-3B16-4E30-9387-B1AF25EFF606}">
      <dgm:prSet/>
      <dgm:spPr/>
      <dgm:t>
        <a:bodyPr/>
        <a:lstStyle/>
        <a:p>
          <a:endParaRPr lang="en-US"/>
        </a:p>
      </dgm:t>
    </dgm:pt>
    <dgm:pt modelId="{068947D9-3830-4CF4-8D5A-CFE13FC1964B}" type="sibTrans" cxnId="{7D8EBB64-3B16-4E30-9387-B1AF25EFF606}">
      <dgm:prSet/>
      <dgm:spPr/>
      <dgm:t>
        <a:bodyPr/>
        <a:lstStyle/>
        <a:p>
          <a:endParaRPr lang="en-US"/>
        </a:p>
      </dgm:t>
    </dgm:pt>
    <dgm:pt modelId="{DCA6A036-4B09-4C65-AD1E-5CA3647D20C1}">
      <dgm:prSet phldrT="[Text]"/>
      <dgm:spPr>
        <a:xfrm>
          <a:off x="1739446" y="1828799"/>
          <a:ext cx="2743200" cy="2743200"/>
        </a:xfrm>
        <a:gradFill rotWithShape="0">
          <a:gsLst>
            <a:gs pos="0">
              <a:srgbClr val="39639D">
                <a:shade val="80000"/>
                <a:hueOff val="255586"/>
                <a:satOff val="-15747"/>
                <a:lumOff val="20407"/>
                <a:alphaOff val="0"/>
                <a:shade val="51000"/>
                <a:satMod val="130000"/>
              </a:srgbClr>
            </a:gs>
            <a:gs pos="80000">
              <a:srgbClr val="39639D">
                <a:shade val="80000"/>
                <a:hueOff val="255586"/>
                <a:satOff val="-15747"/>
                <a:lumOff val="20407"/>
                <a:alphaOff val="0"/>
                <a:shade val="93000"/>
                <a:satMod val="130000"/>
              </a:srgbClr>
            </a:gs>
            <a:gs pos="100000">
              <a:srgbClr val="39639D">
                <a:shade val="80000"/>
                <a:hueOff val="255586"/>
                <a:satOff val="-15747"/>
                <a:lumOff val="204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49947CF3-9047-4C58-AA83-944BB357FBD9}" type="parTrans" cxnId="{BC12AAEE-35BA-483A-8CE1-6BB510B3788C}">
      <dgm:prSet/>
      <dgm:spPr/>
      <dgm:t>
        <a:bodyPr/>
        <a:lstStyle/>
        <a:p>
          <a:endParaRPr lang="en-US"/>
        </a:p>
      </dgm:t>
    </dgm:pt>
    <dgm:pt modelId="{778EDB33-57BE-44D9-9FEC-9DEAFB6B580B}" type="sibTrans" cxnId="{BC12AAEE-35BA-483A-8CE1-6BB510B3788C}">
      <dgm:prSet/>
      <dgm:spPr/>
      <dgm:t>
        <a:bodyPr/>
        <a:lstStyle/>
        <a:p>
          <a:endParaRPr lang="en-US"/>
        </a:p>
      </dgm:t>
    </dgm:pt>
    <dgm:pt modelId="{5994FC3D-B892-4816-AD95-881F7AAFF0B6}">
      <dgm:prSet phldrT="[Text]"/>
      <dgm:spPr>
        <a:xfrm>
          <a:off x="2196646" y="2743199"/>
          <a:ext cx="1828800" cy="1828800"/>
        </a:xfrm>
        <a:gradFill rotWithShape="0">
          <a:gsLst>
            <a:gs pos="0">
              <a:srgbClr val="39639D">
                <a:shade val="80000"/>
                <a:hueOff val="383379"/>
                <a:satOff val="-23621"/>
                <a:lumOff val="30610"/>
                <a:alphaOff val="0"/>
                <a:shade val="51000"/>
                <a:satMod val="130000"/>
              </a:srgbClr>
            </a:gs>
            <a:gs pos="80000">
              <a:srgbClr val="39639D">
                <a:shade val="80000"/>
                <a:hueOff val="383379"/>
                <a:satOff val="-23621"/>
                <a:lumOff val="30610"/>
                <a:alphaOff val="0"/>
                <a:shade val="93000"/>
                <a:satMod val="130000"/>
              </a:srgbClr>
            </a:gs>
            <a:gs pos="100000">
              <a:srgbClr val="39639D">
                <a:shade val="80000"/>
                <a:hueOff val="383379"/>
                <a:satOff val="-23621"/>
                <a:lumOff val="3061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b="1" dirty="0">
            <a:solidFill>
              <a:sysClr val="window" lastClr="FFFFFF"/>
            </a:solidFill>
            <a:effectLst>
              <a:outerShdw blurRad="38100" dist="38100" dir="2700000" algn="tl">
                <a:srgbClr val="000000">
                  <a:alpha val="43137"/>
                </a:srgbClr>
              </a:outerShdw>
            </a:effectLst>
            <a:latin typeface="Garamond"/>
            <a:ea typeface="+mn-ea"/>
            <a:cs typeface="+mn-cs"/>
          </a:endParaRPr>
        </a:p>
      </dgm:t>
    </dgm:pt>
    <dgm:pt modelId="{B5A10926-7DC8-4150-9D7E-A77D644DCCBF}" type="parTrans" cxnId="{A3530320-096E-4061-8B01-47FE8AF8AB0E}">
      <dgm:prSet/>
      <dgm:spPr/>
      <dgm:t>
        <a:bodyPr/>
        <a:lstStyle/>
        <a:p>
          <a:endParaRPr lang="en-US"/>
        </a:p>
      </dgm:t>
    </dgm:pt>
    <dgm:pt modelId="{B2000556-EBC7-477B-B763-0CB8AF2A3EC9}" type="sibTrans" cxnId="{A3530320-096E-4061-8B01-47FE8AF8AB0E}">
      <dgm:prSet/>
      <dgm:spPr/>
      <dgm:t>
        <a:bodyPr/>
        <a:lstStyle/>
        <a:p>
          <a:endParaRPr lang="en-US"/>
        </a:p>
      </dgm:t>
    </dgm:pt>
    <dgm:pt modelId="{F5A4A086-BB4A-4B4B-9021-6F56A1A011F1}" type="pres">
      <dgm:prSet presAssocID="{DE8BCE37-F186-4502-95F5-DF714A5FD741}" presName="Name0" presStyleCnt="0">
        <dgm:presLayoutVars>
          <dgm:chMax val="7"/>
          <dgm:resizeHandles val="exact"/>
        </dgm:presLayoutVars>
      </dgm:prSet>
      <dgm:spPr/>
    </dgm:pt>
    <dgm:pt modelId="{0FEEE7AA-FBFE-4243-9293-009A9A6412E0}" type="pres">
      <dgm:prSet presAssocID="{DE8BCE37-F186-4502-95F5-DF714A5FD741}" presName="comp1" presStyleCnt="0"/>
      <dgm:spPr/>
    </dgm:pt>
    <dgm:pt modelId="{4849E7FF-0AC6-40A0-B168-52401B942E63}" type="pres">
      <dgm:prSet presAssocID="{DE8BCE37-F186-4502-95F5-DF714A5FD741}" presName="circle1" presStyleLbl="node1" presStyleIdx="0" presStyleCnt="4"/>
      <dgm:spPr>
        <a:prstGeom prst="ellipse">
          <a:avLst/>
        </a:prstGeom>
      </dgm:spPr>
    </dgm:pt>
    <dgm:pt modelId="{0438FC37-9FE7-4AD6-B13E-714E861D38BB}" type="pres">
      <dgm:prSet presAssocID="{DE8BCE37-F186-4502-95F5-DF714A5FD741}" presName="c1text" presStyleLbl="node1" presStyleIdx="0" presStyleCnt="4">
        <dgm:presLayoutVars>
          <dgm:bulletEnabled val="1"/>
        </dgm:presLayoutVars>
      </dgm:prSet>
      <dgm:spPr/>
    </dgm:pt>
    <dgm:pt modelId="{510D6C33-B82C-46B3-857B-EEF3E1706B4C}" type="pres">
      <dgm:prSet presAssocID="{DE8BCE37-F186-4502-95F5-DF714A5FD741}" presName="comp2" presStyleCnt="0"/>
      <dgm:spPr/>
    </dgm:pt>
    <dgm:pt modelId="{0D5D396D-7645-46F8-A50A-A0BA4B7EAA1B}" type="pres">
      <dgm:prSet presAssocID="{DE8BCE37-F186-4502-95F5-DF714A5FD741}" presName="circle2" presStyleLbl="node1" presStyleIdx="1" presStyleCnt="4"/>
      <dgm:spPr>
        <a:prstGeom prst="ellipse">
          <a:avLst/>
        </a:prstGeom>
      </dgm:spPr>
    </dgm:pt>
    <dgm:pt modelId="{9190124C-3BC6-4173-A451-EB457FE9C823}" type="pres">
      <dgm:prSet presAssocID="{DE8BCE37-F186-4502-95F5-DF714A5FD741}" presName="c2text" presStyleLbl="node1" presStyleIdx="1" presStyleCnt="4">
        <dgm:presLayoutVars>
          <dgm:bulletEnabled val="1"/>
        </dgm:presLayoutVars>
      </dgm:prSet>
      <dgm:spPr/>
    </dgm:pt>
    <dgm:pt modelId="{1BF45D4A-4EEE-4722-8674-652D9A6935EF}" type="pres">
      <dgm:prSet presAssocID="{DE8BCE37-F186-4502-95F5-DF714A5FD741}" presName="comp3" presStyleCnt="0"/>
      <dgm:spPr/>
    </dgm:pt>
    <dgm:pt modelId="{51A200F8-A069-496F-B28F-D8649CEDEE63}" type="pres">
      <dgm:prSet presAssocID="{DE8BCE37-F186-4502-95F5-DF714A5FD741}" presName="circle3" presStyleLbl="node1" presStyleIdx="2" presStyleCnt="4"/>
      <dgm:spPr>
        <a:prstGeom prst="ellipse">
          <a:avLst/>
        </a:prstGeom>
      </dgm:spPr>
    </dgm:pt>
    <dgm:pt modelId="{B4C70EB6-DEDE-4997-A1FE-9FBFB7CB0137}" type="pres">
      <dgm:prSet presAssocID="{DE8BCE37-F186-4502-95F5-DF714A5FD741}" presName="c3text" presStyleLbl="node1" presStyleIdx="2" presStyleCnt="4">
        <dgm:presLayoutVars>
          <dgm:bulletEnabled val="1"/>
        </dgm:presLayoutVars>
      </dgm:prSet>
      <dgm:spPr/>
    </dgm:pt>
    <dgm:pt modelId="{D94581CA-6DD1-4B10-BB9A-A753C08F7BB1}" type="pres">
      <dgm:prSet presAssocID="{DE8BCE37-F186-4502-95F5-DF714A5FD741}" presName="comp4" presStyleCnt="0"/>
      <dgm:spPr/>
    </dgm:pt>
    <dgm:pt modelId="{0EE0F8B0-0D76-44FD-89CA-A771F3149518}" type="pres">
      <dgm:prSet presAssocID="{DE8BCE37-F186-4502-95F5-DF714A5FD741}" presName="circle4" presStyleLbl="node1" presStyleIdx="3" presStyleCnt="4"/>
      <dgm:spPr>
        <a:prstGeom prst="ellipse">
          <a:avLst/>
        </a:prstGeom>
      </dgm:spPr>
    </dgm:pt>
    <dgm:pt modelId="{D2AE8542-D9AE-4C82-B835-7E775B26D333}" type="pres">
      <dgm:prSet presAssocID="{DE8BCE37-F186-4502-95F5-DF714A5FD741}" presName="c4text" presStyleLbl="node1" presStyleIdx="3" presStyleCnt="4">
        <dgm:presLayoutVars>
          <dgm:bulletEnabled val="1"/>
        </dgm:presLayoutVars>
      </dgm:prSet>
      <dgm:spPr/>
    </dgm:pt>
  </dgm:ptLst>
  <dgm:cxnLst>
    <dgm:cxn modelId="{A3530320-096E-4061-8B01-47FE8AF8AB0E}" srcId="{DE8BCE37-F186-4502-95F5-DF714A5FD741}" destId="{5994FC3D-B892-4816-AD95-881F7AAFF0B6}" srcOrd="3" destOrd="0" parTransId="{B5A10926-7DC8-4150-9D7E-A77D644DCCBF}" sibTransId="{B2000556-EBC7-477B-B763-0CB8AF2A3EC9}"/>
    <dgm:cxn modelId="{26BAE621-F392-4EA1-AB5D-C7CD9B92268B}" type="presOf" srcId="{DCA6A036-4B09-4C65-AD1E-5CA3647D20C1}" destId="{B4C70EB6-DEDE-4997-A1FE-9FBFB7CB0137}" srcOrd="1" destOrd="0" presId="urn:microsoft.com/office/officeart/2005/8/layout/venn2"/>
    <dgm:cxn modelId="{7D8EBB64-3B16-4E30-9387-B1AF25EFF606}" srcId="{DE8BCE37-F186-4502-95F5-DF714A5FD741}" destId="{06BA5251-316D-4E0A-A142-7760A7438826}" srcOrd="1" destOrd="0" parTransId="{7257AF4B-C426-4D2E-9880-FA4E089368E9}" sibTransId="{068947D9-3830-4CF4-8D5A-CFE13FC1964B}"/>
    <dgm:cxn modelId="{CD465448-9AC4-4A80-ACD2-0948F7491E72}" type="presOf" srcId="{06BA5251-316D-4E0A-A142-7760A7438826}" destId="{9190124C-3BC6-4173-A451-EB457FE9C823}" srcOrd="1" destOrd="0" presId="urn:microsoft.com/office/officeart/2005/8/layout/venn2"/>
    <dgm:cxn modelId="{65F2C46C-2A02-40C4-8F38-26484CD3FBF9}" type="presOf" srcId="{06BA5251-316D-4E0A-A142-7760A7438826}" destId="{0D5D396D-7645-46F8-A50A-A0BA4B7EAA1B}" srcOrd="0" destOrd="0" presId="urn:microsoft.com/office/officeart/2005/8/layout/venn2"/>
    <dgm:cxn modelId="{CBD4FB76-2C1E-4C07-9177-3A749A221F7C}" type="presOf" srcId="{5B029883-F7B1-4FB1-8865-91F7158DE925}" destId="{0438FC37-9FE7-4AD6-B13E-714E861D38BB}" srcOrd="1" destOrd="0" presId="urn:microsoft.com/office/officeart/2005/8/layout/venn2"/>
    <dgm:cxn modelId="{22E04A77-FB60-4095-A3A8-38B2C475DDD7}" type="presOf" srcId="{DE8BCE37-F186-4502-95F5-DF714A5FD741}" destId="{F5A4A086-BB4A-4B4B-9021-6F56A1A011F1}" srcOrd="0" destOrd="0" presId="urn:microsoft.com/office/officeart/2005/8/layout/venn2"/>
    <dgm:cxn modelId="{6A833D78-2F5B-4B97-8E86-6DF61A238B9A}" srcId="{DE8BCE37-F186-4502-95F5-DF714A5FD741}" destId="{5B029883-F7B1-4FB1-8865-91F7158DE925}" srcOrd="0" destOrd="0" parTransId="{F9843735-5F49-42D6-80B3-865FE9335BFF}" sibTransId="{5DCFD023-A45F-43B3-9E0A-38C2173FD6DA}"/>
    <dgm:cxn modelId="{8121F985-E78C-4D7E-9840-0AAFFCFBC24F}" type="presOf" srcId="{5B029883-F7B1-4FB1-8865-91F7158DE925}" destId="{4849E7FF-0AC6-40A0-B168-52401B942E63}" srcOrd="0" destOrd="0" presId="urn:microsoft.com/office/officeart/2005/8/layout/venn2"/>
    <dgm:cxn modelId="{C3701FBC-A659-47BD-B9A1-C7AECED50B90}" type="presOf" srcId="{DCA6A036-4B09-4C65-AD1E-5CA3647D20C1}" destId="{51A200F8-A069-496F-B28F-D8649CEDEE63}" srcOrd="0" destOrd="0" presId="urn:microsoft.com/office/officeart/2005/8/layout/venn2"/>
    <dgm:cxn modelId="{B60B97C1-1819-48B5-9D6E-0FAA5FD11C72}" type="presOf" srcId="{5994FC3D-B892-4816-AD95-881F7AAFF0B6}" destId="{D2AE8542-D9AE-4C82-B835-7E775B26D333}" srcOrd="1" destOrd="0" presId="urn:microsoft.com/office/officeart/2005/8/layout/venn2"/>
    <dgm:cxn modelId="{71E599CA-A393-44ED-BF78-970B31079877}" type="presOf" srcId="{5994FC3D-B892-4816-AD95-881F7AAFF0B6}" destId="{0EE0F8B0-0D76-44FD-89CA-A771F3149518}" srcOrd="0" destOrd="0" presId="urn:microsoft.com/office/officeart/2005/8/layout/venn2"/>
    <dgm:cxn modelId="{BC12AAEE-35BA-483A-8CE1-6BB510B3788C}" srcId="{DE8BCE37-F186-4502-95F5-DF714A5FD741}" destId="{DCA6A036-4B09-4C65-AD1E-5CA3647D20C1}" srcOrd="2" destOrd="0" parTransId="{49947CF3-9047-4C58-AA83-944BB357FBD9}" sibTransId="{778EDB33-57BE-44D9-9FEC-9DEAFB6B580B}"/>
    <dgm:cxn modelId="{1286515C-607B-42F2-AEF7-65B8222DE9DB}" type="presParOf" srcId="{F5A4A086-BB4A-4B4B-9021-6F56A1A011F1}" destId="{0FEEE7AA-FBFE-4243-9293-009A9A6412E0}" srcOrd="0" destOrd="0" presId="urn:microsoft.com/office/officeart/2005/8/layout/venn2"/>
    <dgm:cxn modelId="{DBC39865-2EB6-4EC6-8AFB-D7F3828AFE8B}" type="presParOf" srcId="{0FEEE7AA-FBFE-4243-9293-009A9A6412E0}" destId="{4849E7FF-0AC6-40A0-B168-52401B942E63}" srcOrd="0" destOrd="0" presId="urn:microsoft.com/office/officeart/2005/8/layout/venn2"/>
    <dgm:cxn modelId="{030DD75E-32C1-4D0F-A8DD-C7A4091669D6}" type="presParOf" srcId="{0FEEE7AA-FBFE-4243-9293-009A9A6412E0}" destId="{0438FC37-9FE7-4AD6-B13E-714E861D38BB}" srcOrd="1" destOrd="0" presId="urn:microsoft.com/office/officeart/2005/8/layout/venn2"/>
    <dgm:cxn modelId="{A66C720B-F789-4807-A207-239A56DE5B97}" type="presParOf" srcId="{F5A4A086-BB4A-4B4B-9021-6F56A1A011F1}" destId="{510D6C33-B82C-46B3-857B-EEF3E1706B4C}" srcOrd="1" destOrd="0" presId="urn:microsoft.com/office/officeart/2005/8/layout/venn2"/>
    <dgm:cxn modelId="{BA7B63E2-6E90-4004-AFD0-F7EDB137EC72}" type="presParOf" srcId="{510D6C33-B82C-46B3-857B-EEF3E1706B4C}" destId="{0D5D396D-7645-46F8-A50A-A0BA4B7EAA1B}" srcOrd="0" destOrd="0" presId="urn:microsoft.com/office/officeart/2005/8/layout/venn2"/>
    <dgm:cxn modelId="{3DEE6E68-4D1B-4681-B52A-DBFAF226F66B}" type="presParOf" srcId="{510D6C33-B82C-46B3-857B-EEF3E1706B4C}" destId="{9190124C-3BC6-4173-A451-EB457FE9C823}" srcOrd="1" destOrd="0" presId="urn:microsoft.com/office/officeart/2005/8/layout/venn2"/>
    <dgm:cxn modelId="{AD639A41-551F-44B4-8872-296ABFE4E1DF}" type="presParOf" srcId="{F5A4A086-BB4A-4B4B-9021-6F56A1A011F1}" destId="{1BF45D4A-4EEE-4722-8674-652D9A6935EF}" srcOrd="2" destOrd="0" presId="urn:microsoft.com/office/officeart/2005/8/layout/venn2"/>
    <dgm:cxn modelId="{E607FA5A-B9E9-4C47-BB4F-A3CFE65C8713}" type="presParOf" srcId="{1BF45D4A-4EEE-4722-8674-652D9A6935EF}" destId="{51A200F8-A069-496F-B28F-D8649CEDEE63}" srcOrd="0" destOrd="0" presId="urn:microsoft.com/office/officeart/2005/8/layout/venn2"/>
    <dgm:cxn modelId="{203DEEF5-C852-412B-A52F-5AC2F1F842E7}" type="presParOf" srcId="{1BF45D4A-4EEE-4722-8674-652D9A6935EF}" destId="{B4C70EB6-DEDE-4997-A1FE-9FBFB7CB0137}" srcOrd="1" destOrd="0" presId="urn:microsoft.com/office/officeart/2005/8/layout/venn2"/>
    <dgm:cxn modelId="{D262DA32-5141-405B-ABB9-7830B38271F6}" type="presParOf" srcId="{F5A4A086-BB4A-4B4B-9021-6F56A1A011F1}" destId="{D94581CA-6DD1-4B10-BB9A-A753C08F7BB1}" srcOrd="3" destOrd="0" presId="urn:microsoft.com/office/officeart/2005/8/layout/venn2"/>
    <dgm:cxn modelId="{76B2762B-E305-4849-BCA0-051F88B28B5F}" type="presParOf" srcId="{D94581CA-6DD1-4B10-BB9A-A753C08F7BB1}" destId="{0EE0F8B0-0D76-44FD-89CA-A771F3149518}" srcOrd="0" destOrd="0" presId="urn:microsoft.com/office/officeart/2005/8/layout/venn2"/>
    <dgm:cxn modelId="{CF2BB81F-54E5-44DE-831A-CABC9DBD3669}" type="presParOf" srcId="{D94581CA-6DD1-4B10-BB9A-A753C08F7BB1}" destId="{D2AE8542-D9AE-4C82-B835-7E775B26D33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60C83-94C6-4521-8B47-6299125445C1}" type="doc">
      <dgm:prSet loTypeId="urn:microsoft.com/office/officeart/2005/8/layout/hProcess9" loCatId="process" qsTypeId="urn:microsoft.com/office/officeart/2005/8/quickstyle/simple3" qsCatId="simple" csTypeId="urn:microsoft.com/office/officeart/2005/8/colors/accent4_2" csCatId="accent4" phldr="1"/>
      <dgm:spPr/>
    </dgm:pt>
    <dgm:pt modelId="{757B6CB4-296E-4231-A19F-90DFED95294D}">
      <dgm:prSet phldrT="[Text]"/>
      <dgm:spPr>
        <a:solidFill>
          <a:schemeClr val="accent1">
            <a:lumMod val="20000"/>
            <a:lumOff val="80000"/>
          </a:schemeClr>
        </a:solidFill>
      </dgm:spPr>
      <dgm:t>
        <a:bodyPr/>
        <a:lstStyle/>
        <a:p>
          <a:r>
            <a:rPr lang="en-US" b="1" dirty="0"/>
            <a:t>Non-</a:t>
          </a:r>
          <a:br>
            <a:rPr lang="en-US" b="1" dirty="0"/>
          </a:br>
          <a:r>
            <a:rPr lang="en-US" b="1" dirty="0"/>
            <a:t>listener	</a:t>
          </a:r>
        </a:p>
      </dgm:t>
    </dgm:pt>
    <dgm:pt modelId="{A62298ED-009E-4F86-A392-C6D2D97EE2D8}" type="parTrans" cxnId="{72ECBFFD-BAA2-456E-A0DE-74607B87A42C}">
      <dgm:prSet/>
      <dgm:spPr/>
      <dgm:t>
        <a:bodyPr/>
        <a:lstStyle/>
        <a:p>
          <a:endParaRPr lang="en-US"/>
        </a:p>
      </dgm:t>
    </dgm:pt>
    <dgm:pt modelId="{D07807B8-F71E-40DA-B664-307B51A2361E}" type="sibTrans" cxnId="{72ECBFFD-BAA2-456E-A0DE-74607B87A42C}">
      <dgm:prSet/>
      <dgm:spPr/>
      <dgm:t>
        <a:bodyPr/>
        <a:lstStyle/>
        <a:p>
          <a:endParaRPr lang="en-US"/>
        </a:p>
      </dgm:t>
    </dgm:pt>
    <dgm:pt modelId="{90105D1D-3EE4-4F51-9843-BBF77D18A93E}">
      <dgm:prSet phldrT="[Text]"/>
      <dgm:spPr>
        <a:solidFill>
          <a:schemeClr val="accent1">
            <a:lumMod val="20000"/>
            <a:lumOff val="80000"/>
          </a:schemeClr>
        </a:solidFill>
      </dgm:spPr>
      <dgm:t>
        <a:bodyPr/>
        <a:lstStyle/>
        <a:p>
          <a:r>
            <a:rPr lang="en-US" b="1" dirty="0"/>
            <a:t>Marginal</a:t>
          </a:r>
        </a:p>
        <a:p>
          <a:r>
            <a:rPr lang="en-US" b="1" dirty="0"/>
            <a:t>Listener</a:t>
          </a:r>
        </a:p>
      </dgm:t>
    </dgm:pt>
    <dgm:pt modelId="{67664170-E7EB-4300-8CBE-DEA506952122}" type="parTrans" cxnId="{F63924A9-EDE0-436B-8E09-A0EF081E5A7A}">
      <dgm:prSet/>
      <dgm:spPr/>
      <dgm:t>
        <a:bodyPr/>
        <a:lstStyle/>
        <a:p>
          <a:endParaRPr lang="en-US"/>
        </a:p>
      </dgm:t>
    </dgm:pt>
    <dgm:pt modelId="{844496E2-4EAD-462E-BF47-4CCB7AE03AA2}" type="sibTrans" cxnId="{F63924A9-EDE0-436B-8E09-A0EF081E5A7A}">
      <dgm:prSet/>
      <dgm:spPr/>
      <dgm:t>
        <a:bodyPr/>
        <a:lstStyle/>
        <a:p>
          <a:endParaRPr lang="en-US"/>
        </a:p>
      </dgm:t>
    </dgm:pt>
    <dgm:pt modelId="{9B6E6590-DB7E-43A8-ACE6-7BA730AF4587}">
      <dgm:prSet phldrT="[Text]"/>
      <dgm:spPr>
        <a:solidFill>
          <a:schemeClr val="accent1">
            <a:lumMod val="20000"/>
            <a:lumOff val="80000"/>
          </a:schemeClr>
        </a:solidFill>
      </dgm:spPr>
      <dgm:t>
        <a:bodyPr/>
        <a:lstStyle/>
        <a:p>
          <a:r>
            <a:rPr lang="en-US" b="1" dirty="0"/>
            <a:t>Evaluative</a:t>
          </a:r>
        </a:p>
        <a:p>
          <a:r>
            <a:rPr lang="en-US" b="1" dirty="0"/>
            <a:t>Listener</a:t>
          </a:r>
        </a:p>
      </dgm:t>
    </dgm:pt>
    <dgm:pt modelId="{7B9F9D45-17C0-4F51-8988-C2C31803C602}" type="parTrans" cxnId="{AFCF061B-4858-4B18-9A2F-8D062C4D0551}">
      <dgm:prSet/>
      <dgm:spPr/>
      <dgm:t>
        <a:bodyPr/>
        <a:lstStyle/>
        <a:p>
          <a:endParaRPr lang="en-US"/>
        </a:p>
      </dgm:t>
    </dgm:pt>
    <dgm:pt modelId="{995301DA-2289-4A48-90CC-8CF177A49F8D}" type="sibTrans" cxnId="{AFCF061B-4858-4B18-9A2F-8D062C4D0551}">
      <dgm:prSet/>
      <dgm:spPr/>
      <dgm:t>
        <a:bodyPr/>
        <a:lstStyle/>
        <a:p>
          <a:endParaRPr lang="en-US"/>
        </a:p>
      </dgm:t>
    </dgm:pt>
    <dgm:pt modelId="{6392EFEA-660D-43A3-96AB-D8116CAC4F0F}">
      <dgm:prSet phldrT="[Text]"/>
      <dgm:spPr>
        <a:solidFill>
          <a:schemeClr val="accent1">
            <a:lumMod val="20000"/>
            <a:lumOff val="80000"/>
          </a:schemeClr>
        </a:solidFill>
      </dgm:spPr>
      <dgm:t>
        <a:bodyPr/>
        <a:lstStyle/>
        <a:p>
          <a:r>
            <a:rPr lang="en-US" b="1" dirty="0"/>
            <a:t>Active</a:t>
          </a:r>
        </a:p>
        <a:p>
          <a:r>
            <a:rPr lang="en-US" b="1" dirty="0"/>
            <a:t>Listener</a:t>
          </a:r>
        </a:p>
      </dgm:t>
    </dgm:pt>
    <dgm:pt modelId="{57403C45-02DA-4918-A497-04BFEF5CF922}" type="parTrans" cxnId="{C62A7C6E-40B2-4D5E-AA61-97C1FA4FE9DA}">
      <dgm:prSet/>
      <dgm:spPr/>
      <dgm:t>
        <a:bodyPr/>
        <a:lstStyle/>
        <a:p>
          <a:endParaRPr lang="en-US"/>
        </a:p>
      </dgm:t>
    </dgm:pt>
    <dgm:pt modelId="{AB80E51B-B296-4271-A425-ACEA2141B18D}" type="sibTrans" cxnId="{C62A7C6E-40B2-4D5E-AA61-97C1FA4FE9DA}">
      <dgm:prSet/>
      <dgm:spPr/>
      <dgm:t>
        <a:bodyPr/>
        <a:lstStyle/>
        <a:p>
          <a:endParaRPr lang="en-US"/>
        </a:p>
      </dgm:t>
    </dgm:pt>
    <dgm:pt modelId="{B3B24048-DE6A-4072-8B6B-DEED638C825B}">
      <dgm:prSet phldrT="[Text]"/>
      <dgm:spPr>
        <a:solidFill>
          <a:schemeClr val="accent1">
            <a:lumMod val="20000"/>
            <a:lumOff val="80000"/>
          </a:schemeClr>
        </a:solidFill>
      </dgm:spPr>
      <dgm:t>
        <a:bodyPr/>
        <a:lstStyle/>
        <a:p>
          <a:r>
            <a:rPr lang="en-US" b="1" dirty="0"/>
            <a:t>Empathic</a:t>
          </a:r>
        </a:p>
        <a:p>
          <a:r>
            <a:rPr lang="en-US" b="1" dirty="0"/>
            <a:t>Listener</a:t>
          </a:r>
        </a:p>
      </dgm:t>
    </dgm:pt>
    <dgm:pt modelId="{1D353B12-C0E6-46F4-932D-A107990DADBA}" type="parTrans" cxnId="{37C09ED8-73F4-4807-A02D-97BCEA3DEAB7}">
      <dgm:prSet/>
      <dgm:spPr/>
      <dgm:t>
        <a:bodyPr/>
        <a:lstStyle/>
        <a:p>
          <a:endParaRPr lang="en-US"/>
        </a:p>
      </dgm:t>
    </dgm:pt>
    <dgm:pt modelId="{7FAC9C8B-4B66-41DA-8CCD-68CBA234B602}" type="sibTrans" cxnId="{37C09ED8-73F4-4807-A02D-97BCEA3DEAB7}">
      <dgm:prSet/>
      <dgm:spPr/>
      <dgm:t>
        <a:bodyPr/>
        <a:lstStyle/>
        <a:p>
          <a:endParaRPr lang="en-US"/>
        </a:p>
      </dgm:t>
    </dgm:pt>
    <dgm:pt modelId="{90FCD3C0-D9DC-44DB-A481-5CC3C8A8B58F}" type="pres">
      <dgm:prSet presAssocID="{34860C83-94C6-4521-8B47-6299125445C1}" presName="CompostProcess" presStyleCnt="0">
        <dgm:presLayoutVars>
          <dgm:dir/>
          <dgm:resizeHandles val="exact"/>
        </dgm:presLayoutVars>
      </dgm:prSet>
      <dgm:spPr/>
    </dgm:pt>
    <dgm:pt modelId="{1D8D220E-EBFE-4728-9A7C-86575A70853F}" type="pres">
      <dgm:prSet presAssocID="{34860C83-94C6-4521-8B47-6299125445C1}" presName="arrow" presStyleLbl="bgShp" presStyleIdx="0" presStyleCnt="1"/>
      <dgm:spPr>
        <a:solidFill>
          <a:srgbClr val="C00000"/>
        </a:solidFill>
      </dgm:spPr>
    </dgm:pt>
    <dgm:pt modelId="{D9CE2194-4638-40EF-A754-F849219FF2F8}" type="pres">
      <dgm:prSet presAssocID="{34860C83-94C6-4521-8B47-6299125445C1}" presName="linearProcess" presStyleCnt="0"/>
      <dgm:spPr/>
    </dgm:pt>
    <dgm:pt modelId="{DD220E79-ED1C-406D-A7BB-678F8FC02FE8}" type="pres">
      <dgm:prSet presAssocID="{757B6CB4-296E-4231-A19F-90DFED95294D}" presName="textNode" presStyleLbl="node1" presStyleIdx="0" presStyleCnt="5" custScaleY="63636">
        <dgm:presLayoutVars>
          <dgm:bulletEnabled val="1"/>
        </dgm:presLayoutVars>
      </dgm:prSet>
      <dgm:spPr/>
    </dgm:pt>
    <dgm:pt modelId="{E7339E94-E2F3-411C-B241-87AC475BF02E}" type="pres">
      <dgm:prSet presAssocID="{D07807B8-F71E-40DA-B664-307B51A2361E}" presName="sibTrans" presStyleCnt="0"/>
      <dgm:spPr/>
    </dgm:pt>
    <dgm:pt modelId="{1BAFD293-2A23-4227-BC11-0416318B6E66}" type="pres">
      <dgm:prSet presAssocID="{90105D1D-3EE4-4F51-9843-BBF77D18A93E}" presName="textNode" presStyleLbl="node1" presStyleIdx="1" presStyleCnt="5" custScaleY="63636">
        <dgm:presLayoutVars>
          <dgm:bulletEnabled val="1"/>
        </dgm:presLayoutVars>
      </dgm:prSet>
      <dgm:spPr/>
    </dgm:pt>
    <dgm:pt modelId="{22198A80-AE0D-49B3-A44E-30D03AC2B104}" type="pres">
      <dgm:prSet presAssocID="{844496E2-4EAD-462E-BF47-4CCB7AE03AA2}" presName="sibTrans" presStyleCnt="0"/>
      <dgm:spPr/>
    </dgm:pt>
    <dgm:pt modelId="{7782A8D3-C3CF-4953-81F8-FCD3DF655A54}" type="pres">
      <dgm:prSet presAssocID="{9B6E6590-DB7E-43A8-ACE6-7BA730AF4587}" presName="textNode" presStyleLbl="node1" presStyleIdx="2" presStyleCnt="5" custScaleY="63636">
        <dgm:presLayoutVars>
          <dgm:bulletEnabled val="1"/>
        </dgm:presLayoutVars>
      </dgm:prSet>
      <dgm:spPr/>
    </dgm:pt>
    <dgm:pt modelId="{21F7F31E-B16E-48E9-BA61-3197E8180B8A}" type="pres">
      <dgm:prSet presAssocID="{995301DA-2289-4A48-90CC-8CF177A49F8D}" presName="sibTrans" presStyleCnt="0"/>
      <dgm:spPr/>
    </dgm:pt>
    <dgm:pt modelId="{95B204B1-AD6A-401D-BE21-88E231B3F211}" type="pres">
      <dgm:prSet presAssocID="{6392EFEA-660D-43A3-96AB-D8116CAC4F0F}" presName="textNode" presStyleLbl="node1" presStyleIdx="3" presStyleCnt="5" custScaleY="63636">
        <dgm:presLayoutVars>
          <dgm:bulletEnabled val="1"/>
        </dgm:presLayoutVars>
      </dgm:prSet>
      <dgm:spPr/>
    </dgm:pt>
    <dgm:pt modelId="{AA933B3E-CC61-4C08-B308-FEEB3FFA53F2}" type="pres">
      <dgm:prSet presAssocID="{AB80E51B-B296-4271-A425-ACEA2141B18D}" presName="sibTrans" presStyleCnt="0"/>
      <dgm:spPr/>
    </dgm:pt>
    <dgm:pt modelId="{C369DDB9-AA40-482F-AC51-48CA41BF7904}" type="pres">
      <dgm:prSet presAssocID="{B3B24048-DE6A-4072-8B6B-DEED638C825B}" presName="textNode" presStyleLbl="node1" presStyleIdx="4" presStyleCnt="5" custScaleY="63636">
        <dgm:presLayoutVars>
          <dgm:bulletEnabled val="1"/>
        </dgm:presLayoutVars>
      </dgm:prSet>
      <dgm:spPr/>
    </dgm:pt>
  </dgm:ptLst>
  <dgm:cxnLst>
    <dgm:cxn modelId="{06757602-1AF7-4255-AB87-9A2126F3B9FD}" type="presOf" srcId="{6392EFEA-660D-43A3-96AB-D8116CAC4F0F}" destId="{95B204B1-AD6A-401D-BE21-88E231B3F211}" srcOrd="0" destOrd="0" presId="urn:microsoft.com/office/officeart/2005/8/layout/hProcess9"/>
    <dgm:cxn modelId="{AFCF061B-4858-4B18-9A2F-8D062C4D0551}" srcId="{34860C83-94C6-4521-8B47-6299125445C1}" destId="{9B6E6590-DB7E-43A8-ACE6-7BA730AF4587}" srcOrd="2" destOrd="0" parTransId="{7B9F9D45-17C0-4F51-8988-C2C31803C602}" sibTransId="{995301DA-2289-4A48-90CC-8CF177A49F8D}"/>
    <dgm:cxn modelId="{C61F0C49-2411-4CAD-AEE5-ED7E887CEBC4}" type="presOf" srcId="{90105D1D-3EE4-4F51-9843-BBF77D18A93E}" destId="{1BAFD293-2A23-4227-BC11-0416318B6E66}" srcOrd="0" destOrd="0" presId="urn:microsoft.com/office/officeart/2005/8/layout/hProcess9"/>
    <dgm:cxn modelId="{C62A7C6E-40B2-4D5E-AA61-97C1FA4FE9DA}" srcId="{34860C83-94C6-4521-8B47-6299125445C1}" destId="{6392EFEA-660D-43A3-96AB-D8116CAC4F0F}" srcOrd="3" destOrd="0" parTransId="{57403C45-02DA-4918-A497-04BFEF5CF922}" sibTransId="{AB80E51B-B296-4271-A425-ACEA2141B18D}"/>
    <dgm:cxn modelId="{8AD19C79-5BBC-4E37-B070-9752A8E0627B}" type="presOf" srcId="{757B6CB4-296E-4231-A19F-90DFED95294D}" destId="{DD220E79-ED1C-406D-A7BB-678F8FC02FE8}" srcOrd="0" destOrd="0" presId="urn:microsoft.com/office/officeart/2005/8/layout/hProcess9"/>
    <dgm:cxn modelId="{E1622680-9025-4CB4-9DB1-6EBB21999ABF}" type="presOf" srcId="{34860C83-94C6-4521-8B47-6299125445C1}" destId="{90FCD3C0-D9DC-44DB-A481-5CC3C8A8B58F}" srcOrd="0" destOrd="0" presId="urn:microsoft.com/office/officeart/2005/8/layout/hProcess9"/>
    <dgm:cxn modelId="{F63924A9-EDE0-436B-8E09-A0EF081E5A7A}" srcId="{34860C83-94C6-4521-8B47-6299125445C1}" destId="{90105D1D-3EE4-4F51-9843-BBF77D18A93E}" srcOrd="1" destOrd="0" parTransId="{67664170-E7EB-4300-8CBE-DEA506952122}" sibTransId="{844496E2-4EAD-462E-BF47-4CCB7AE03AA2}"/>
    <dgm:cxn modelId="{37C09ED8-73F4-4807-A02D-97BCEA3DEAB7}" srcId="{34860C83-94C6-4521-8B47-6299125445C1}" destId="{B3B24048-DE6A-4072-8B6B-DEED638C825B}" srcOrd="4" destOrd="0" parTransId="{1D353B12-C0E6-46F4-932D-A107990DADBA}" sibTransId="{7FAC9C8B-4B66-41DA-8CCD-68CBA234B602}"/>
    <dgm:cxn modelId="{1E01E0EE-F242-4F22-A629-2C7622C7E0D5}" type="presOf" srcId="{9B6E6590-DB7E-43A8-ACE6-7BA730AF4587}" destId="{7782A8D3-C3CF-4953-81F8-FCD3DF655A54}" srcOrd="0" destOrd="0" presId="urn:microsoft.com/office/officeart/2005/8/layout/hProcess9"/>
    <dgm:cxn modelId="{340964FD-21A6-4191-AEA7-92D2EBD4F759}" type="presOf" srcId="{B3B24048-DE6A-4072-8B6B-DEED638C825B}" destId="{C369DDB9-AA40-482F-AC51-48CA41BF7904}" srcOrd="0" destOrd="0" presId="urn:microsoft.com/office/officeart/2005/8/layout/hProcess9"/>
    <dgm:cxn modelId="{72ECBFFD-BAA2-456E-A0DE-74607B87A42C}" srcId="{34860C83-94C6-4521-8B47-6299125445C1}" destId="{757B6CB4-296E-4231-A19F-90DFED95294D}" srcOrd="0" destOrd="0" parTransId="{A62298ED-009E-4F86-A392-C6D2D97EE2D8}" sibTransId="{D07807B8-F71E-40DA-B664-307B51A2361E}"/>
    <dgm:cxn modelId="{F766C511-EBDF-406C-B510-712325EC1AB0}" type="presParOf" srcId="{90FCD3C0-D9DC-44DB-A481-5CC3C8A8B58F}" destId="{1D8D220E-EBFE-4728-9A7C-86575A70853F}" srcOrd="0" destOrd="0" presId="urn:microsoft.com/office/officeart/2005/8/layout/hProcess9"/>
    <dgm:cxn modelId="{1FE1E66E-9D7D-4B0F-ACA5-A435908D6A94}" type="presParOf" srcId="{90FCD3C0-D9DC-44DB-A481-5CC3C8A8B58F}" destId="{D9CE2194-4638-40EF-A754-F849219FF2F8}" srcOrd="1" destOrd="0" presId="urn:microsoft.com/office/officeart/2005/8/layout/hProcess9"/>
    <dgm:cxn modelId="{A6A2E1DC-9371-4163-A21D-2C80370D9A71}" type="presParOf" srcId="{D9CE2194-4638-40EF-A754-F849219FF2F8}" destId="{DD220E79-ED1C-406D-A7BB-678F8FC02FE8}" srcOrd="0" destOrd="0" presId="urn:microsoft.com/office/officeart/2005/8/layout/hProcess9"/>
    <dgm:cxn modelId="{A2809803-0C0B-43D0-BE18-F6EC87FF1E3E}" type="presParOf" srcId="{D9CE2194-4638-40EF-A754-F849219FF2F8}" destId="{E7339E94-E2F3-411C-B241-87AC475BF02E}" srcOrd="1" destOrd="0" presId="urn:microsoft.com/office/officeart/2005/8/layout/hProcess9"/>
    <dgm:cxn modelId="{92448D6E-9D80-4E98-9C0B-02E3BB66BA93}" type="presParOf" srcId="{D9CE2194-4638-40EF-A754-F849219FF2F8}" destId="{1BAFD293-2A23-4227-BC11-0416318B6E66}" srcOrd="2" destOrd="0" presId="urn:microsoft.com/office/officeart/2005/8/layout/hProcess9"/>
    <dgm:cxn modelId="{BE879DE6-9F9B-4C88-AFDB-4188B9987058}" type="presParOf" srcId="{D9CE2194-4638-40EF-A754-F849219FF2F8}" destId="{22198A80-AE0D-49B3-A44E-30D03AC2B104}" srcOrd="3" destOrd="0" presId="urn:microsoft.com/office/officeart/2005/8/layout/hProcess9"/>
    <dgm:cxn modelId="{6340B475-C532-45F4-9DE2-6B2E61A72898}" type="presParOf" srcId="{D9CE2194-4638-40EF-A754-F849219FF2F8}" destId="{7782A8D3-C3CF-4953-81F8-FCD3DF655A54}" srcOrd="4" destOrd="0" presId="urn:microsoft.com/office/officeart/2005/8/layout/hProcess9"/>
    <dgm:cxn modelId="{AACB3782-FA55-45E2-B351-2B9B9D7D48F6}" type="presParOf" srcId="{D9CE2194-4638-40EF-A754-F849219FF2F8}" destId="{21F7F31E-B16E-48E9-BA61-3197E8180B8A}" srcOrd="5" destOrd="0" presId="urn:microsoft.com/office/officeart/2005/8/layout/hProcess9"/>
    <dgm:cxn modelId="{6F0183CC-A2B3-4BB0-B6FF-F081C3463B32}" type="presParOf" srcId="{D9CE2194-4638-40EF-A754-F849219FF2F8}" destId="{95B204B1-AD6A-401D-BE21-88E231B3F211}" srcOrd="6" destOrd="0" presId="urn:microsoft.com/office/officeart/2005/8/layout/hProcess9"/>
    <dgm:cxn modelId="{7E106668-9E08-4997-93AD-A985AC7119E5}" type="presParOf" srcId="{D9CE2194-4638-40EF-A754-F849219FF2F8}" destId="{AA933B3E-CC61-4C08-B308-FEEB3FFA53F2}" srcOrd="7" destOrd="0" presId="urn:microsoft.com/office/officeart/2005/8/layout/hProcess9"/>
    <dgm:cxn modelId="{E095CDB5-2D58-42B9-9570-72170F050847}" type="presParOf" srcId="{D9CE2194-4638-40EF-A754-F849219FF2F8}" destId="{C369DDB9-AA40-482F-AC51-48CA41BF790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F5C54-C775-415B-8712-105541C46EA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2673F499-63FD-4602-B7C5-940C029588FC}">
      <dgm:prSet phldrT="[Text]"/>
      <dgm:spPr>
        <a:solidFill>
          <a:srgbClr val="0099CC"/>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ysClr val="window" lastClr="FFFFFF"/>
              </a:solidFill>
              <a:latin typeface="Microsoft Sans Serif"/>
              <a:ea typeface="+mn-ea"/>
              <a:cs typeface="+mn-cs"/>
            </a:rPr>
            <a:t>Low</a:t>
          </a:r>
        </a:p>
      </dgm:t>
    </dgm:pt>
    <dgm:pt modelId="{58E1E774-E066-4AF9-9484-83E8A9BA707B}" type="parTrans" cxnId="{BEA5A334-DA73-4EAF-A7D8-47C915496E38}">
      <dgm:prSet/>
      <dgm:spPr/>
      <dgm:t>
        <a:bodyPr/>
        <a:lstStyle/>
        <a:p>
          <a:endParaRPr lang="en-US"/>
        </a:p>
      </dgm:t>
    </dgm:pt>
    <dgm:pt modelId="{4C4662BC-C1C0-40E2-BF94-A936228DBDB2}" type="sibTrans" cxnId="{BEA5A334-DA73-4EAF-A7D8-47C915496E38}">
      <dgm:prSet/>
      <dgm:spPr/>
      <dgm:t>
        <a:bodyPr/>
        <a:lstStyle/>
        <a:p>
          <a:endParaRPr lang="en-US"/>
        </a:p>
      </dgm:t>
    </dgm:pt>
    <dgm:pt modelId="{BE801233-73DA-4CA0-9D11-E89A3DD77401}">
      <dgm:prSet phldrT="[Text]"/>
      <dgm:spPr>
        <a:solidFill>
          <a:srgbClr val="0099FF"/>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0" dirty="0">
              <a:solidFill>
                <a:sysClr val="window" lastClr="FFFFFF"/>
              </a:solidFill>
              <a:latin typeface="Microsoft Sans Serif"/>
              <a:ea typeface="+mn-ea"/>
              <a:cs typeface="+mn-cs"/>
            </a:rPr>
            <a:t>Medium</a:t>
          </a:r>
        </a:p>
      </dgm:t>
    </dgm:pt>
    <dgm:pt modelId="{E429D956-F0F4-428C-97EF-CFD74505D514}" type="parTrans" cxnId="{4C09C38E-1C0E-4704-BE0F-A778B570D8C4}">
      <dgm:prSet/>
      <dgm:spPr/>
      <dgm:t>
        <a:bodyPr/>
        <a:lstStyle/>
        <a:p>
          <a:endParaRPr lang="en-US"/>
        </a:p>
      </dgm:t>
    </dgm:pt>
    <dgm:pt modelId="{130E14BA-5A80-43D7-9135-D79C96A383BD}" type="sibTrans" cxnId="{4C09C38E-1C0E-4704-BE0F-A778B570D8C4}">
      <dgm:prSet/>
      <dgm:spPr/>
      <dgm:t>
        <a:bodyPr/>
        <a:lstStyle/>
        <a:p>
          <a:endParaRPr lang="en-US"/>
        </a:p>
      </dgm:t>
    </dgm:pt>
    <dgm:pt modelId="{ACEA4DF9-7DBD-4ECC-BEFB-482FADB56D4B}">
      <dgm:prSet phldrT="[Text]"/>
      <dgm:spPr>
        <a:solidFill>
          <a:srgbClr val="FE8637">
            <a:hueOff val="0"/>
            <a:satOff val="0"/>
            <a:lumOff val="0"/>
            <a:alphaOff val="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ysClr val="window" lastClr="FFFFFF"/>
              </a:solidFill>
              <a:latin typeface="Microsoft Sans Serif"/>
              <a:ea typeface="+mn-ea"/>
              <a:cs typeface="+mn-cs"/>
            </a:rPr>
            <a:t>High</a:t>
          </a:r>
        </a:p>
      </dgm:t>
    </dgm:pt>
    <dgm:pt modelId="{BA113003-175C-4ED0-8E09-5C51697B3573}" type="parTrans" cxnId="{1F65E05F-00F2-447E-89ED-BF91DE252CB2}">
      <dgm:prSet/>
      <dgm:spPr/>
      <dgm:t>
        <a:bodyPr/>
        <a:lstStyle/>
        <a:p>
          <a:endParaRPr lang="en-US"/>
        </a:p>
      </dgm:t>
    </dgm:pt>
    <dgm:pt modelId="{AE714727-D957-4232-88D5-6CD26B1EB5B4}" type="sibTrans" cxnId="{1F65E05F-00F2-447E-89ED-BF91DE252CB2}">
      <dgm:prSet/>
      <dgm:spPr/>
      <dgm:t>
        <a:bodyPr/>
        <a:lstStyle/>
        <a:p>
          <a:endParaRPr lang="en-US"/>
        </a:p>
      </dgm:t>
    </dgm:pt>
    <dgm:pt modelId="{1DA39963-229B-4776-A298-539FB64F98CC}">
      <dgm:prSet phldrT="[Text]"/>
      <dgm:spPr>
        <a:solidFill>
          <a:srgbClr val="FE8637">
            <a:hueOff val="0"/>
            <a:satOff val="0"/>
            <a:lumOff val="0"/>
            <a:alphaOff val="0"/>
          </a:srgbClr>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solidFill>
                <a:sysClr val="window" lastClr="FFFFFF"/>
              </a:solidFill>
              <a:latin typeface="Microsoft Sans Serif"/>
              <a:ea typeface="+mn-ea"/>
              <a:cs typeface="+mn-cs"/>
            </a:rPr>
            <a:t>Life Threat</a:t>
          </a:r>
        </a:p>
      </dgm:t>
    </dgm:pt>
    <dgm:pt modelId="{572762E2-7232-41FE-B386-CA2BF21808D1}" type="parTrans" cxnId="{8866DE17-0411-42FC-AA16-15766148A3E0}">
      <dgm:prSet/>
      <dgm:spPr/>
      <dgm:t>
        <a:bodyPr/>
        <a:lstStyle/>
        <a:p>
          <a:endParaRPr lang="en-US"/>
        </a:p>
      </dgm:t>
    </dgm:pt>
    <dgm:pt modelId="{DC41D606-59C3-420D-A927-D836AB80DF36}" type="sibTrans" cxnId="{8866DE17-0411-42FC-AA16-15766148A3E0}">
      <dgm:prSet/>
      <dgm:spPr/>
      <dgm:t>
        <a:bodyPr/>
        <a:lstStyle/>
        <a:p>
          <a:endParaRPr lang="en-US"/>
        </a:p>
      </dgm:t>
    </dgm:pt>
    <dgm:pt modelId="{C447E119-3DB3-473E-9157-C242C49544B2}" type="pres">
      <dgm:prSet presAssocID="{4B9F5C54-C775-415B-8712-105541C46EAA}" presName="matrix" presStyleCnt="0">
        <dgm:presLayoutVars>
          <dgm:chMax val="1"/>
          <dgm:dir/>
          <dgm:resizeHandles val="exact"/>
        </dgm:presLayoutVars>
      </dgm:prSet>
      <dgm:spPr/>
    </dgm:pt>
    <dgm:pt modelId="{0F677454-1A20-4B55-8E97-9403C3A90289}" type="pres">
      <dgm:prSet presAssocID="{4B9F5C54-C775-415B-8712-105541C46EAA}" presName="diamond" presStyleLbl="bgShp" presStyleIdx="0" presStyleCnt="1"/>
      <dgm:spPr>
        <a:xfrm>
          <a:off x="1193057" y="0"/>
          <a:ext cx="4302285" cy="4302285"/>
        </a:xfrm>
        <a:prstGeom prst="diamond">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70D9C9C-63AE-4828-8FC5-37A69E11E1E1}" type="pres">
      <dgm:prSet presAssocID="{4B9F5C54-C775-415B-8712-105541C46EAA}" presName="quad1" presStyleLbl="node1" presStyleIdx="0" presStyleCnt="4">
        <dgm:presLayoutVars>
          <dgm:chMax val="0"/>
          <dgm:chPref val="0"/>
          <dgm:bulletEnabled val="1"/>
        </dgm:presLayoutVars>
      </dgm:prSet>
      <dgm:spPr>
        <a:xfrm>
          <a:off x="1601775" y="408717"/>
          <a:ext cx="1677891" cy="1677891"/>
        </a:xfrm>
        <a:prstGeom prst="roundRect">
          <a:avLst/>
        </a:prstGeom>
      </dgm:spPr>
    </dgm:pt>
    <dgm:pt modelId="{CD3F8D5D-0AC5-4F86-93CD-13FA60A08B4E}" type="pres">
      <dgm:prSet presAssocID="{4B9F5C54-C775-415B-8712-105541C46EAA}" presName="quad2" presStyleLbl="node1" presStyleIdx="1" presStyleCnt="4">
        <dgm:presLayoutVars>
          <dgm:chMax val="0"/>
          <dgm:chPref val="0"/>
          <dgm:bulletEnabled val="1"/>
        </dgm:presLayoutVars>
      </dgm:prSet>
      <dgm:spPr>
        <a:xfrm>
          <a:off x="3408734" y="408717"/>
          <a:ext cx="1677891" cy="1677891"/>
        </a:xfrm>
        <a:prstGeom prst="roundRect">
          <a:avLst/>
        </a:prstGeom>
      </dgm:spPr>
    </dgm:pt>
    <dgm:pt modelId="{BE4045A9-FBF5-40E9-85C1-028A3F986B67}" type="pres">
      <dgm:prSet presAssocID="{4B9F5C54-C775-415B-8712-105541C46EAA}" presName="quad3" presStyleLbl="node1" presStyleIdx="2" presStyleCnt="4">
        <dgm:presLayoutVars>
          <dgm:chMax val="0"/>
          <dgm:chPref val="0"/>
          <dgm:bulletEnabled val="1"/>
        </dgm:presLayoutVars>
      </dgm:prSet>
      <dgm:spPr>
        <a:xfrm>
          <a:off x="1601775" y="2215676"/>
          <a:ext cx="1677891" cy="1677891"/>
        </a:xfrm>
        <a:prstGeom prst="roundRect">
          <a:avLst/>
        </a:prstGeom>
      </dgm:spPr>
    </dgm:pt>
    <dgm:pt modelId="{D2B3B2F9-F736-4AE0-BF66-4973598730E4}" type="pres">
      <dgm:prSet presAssocID="{4B9F5C54-C775-415B-8712-105541C46EAA}" presName="quad4" presStyleLbl="node1" presStyleIdx="3" presStyleCnt="4">
        <dgm:presLayoutVars>
          <dgm:chMax val="0"/>
          <dgm:chPref val="0"/>
          <dgm:bulletEnabled val="1"/>
        </dgm:presLayoutVars>
      </dgm:prSet>
      <dgm:spPr>
        <a:xfrm>
          <a:off x="3408734" y="2215676"/>
          <a:ext cx="1677891" cy="1677891"/>
        </a:xfrm>
        <a:prstGeom prst="roundRect">
          <a:avLst/>
        </a:prstGeom>
      </dgm:spPr>
    </dgm:pt>
  </dgm:ptLst>
  <dgm:cxnLst>
    <dgm:cxn modelId="{8866DE17-0411-42FC-AA16-15766148A3E0}" srcId="{4B9F5C54-C775-415B-8712-105541C46EAA}" destId="{1DA39963-229B-4776-A298-539FB64F98CC}" srcOrd="3" destOrd="0" parTransId="{572762E2-7232-41FE-B386-CA2BF21808D1}" sibTransId="{DC41D606-59C3-420D-A927-D836AB80DF36}"/>
    <dgm:cxn modelId="{BEA5A334-DA73-4EAF-A7D8-47C915496E38}" srcId="{4B9F5C54-C775-415B-8712-105541C46EAA}" destId="{2673F499-63FD-4602-B7C5-940C029588FC}" srcOrd="0" destOrd="0" parTransId="{58E1E774-E066-4AF9-9484-83E8A9BA707B}" sibTransId="{4C4662BC-C1C0-40E2-BF94-A936228DBDB2}"/>
    <dgm:cxn modelId="{1F65E05F-00F2-447E-89ED-BF91DE252CB2}" srcId="{4B9F5C54-C775-415B-8712-105541C46EAA}" destId="{ACEA4DF9-7DBD-4ECC-BEFB-482FADB56D4B}" srcOrd="2" destOrd="0" parTransId="{BA113003-175C-4ED0-8E09-5C51697B3573}" sibTransId="{AE714727-D957-4232-88D5-6CD26B1EB5B4}"/>
    <dgm:cxn modelId="{54854B69-D629-4E32-AADE-BA3EF0299104}" type="presOf" srcId="{1DA39963-229B-4776-A298-539FB64F98CC}" destId="{D2B3B2F9-F736-4AE0-BF66-4973598730E4}" srcOrd="0" destOrd="0" presId="urn:microsoft.com/office/officeart/2005/8/layout/matrix3"/>
    <dgm:cxn modelId="{C2F9C04A-CED0-488B-A86A-90BA2702C10B}" type="presOf" srcId="{2673F499-63FD-4602-B7C5-940C029588FC}" destId="{F70D9C9C-63AE-4828-8FC5-37A69E11E1E1}" srcOrd="0" destOrd="0" presId="urn:microsoft.com/office/officeart/2005/8/layout/matrix3"/>
    <dgm:cxn modelId="{29C93680-8DA4-4341-A529-E80FF697F482}" type="presOf" srcId="{ACEA4DF9-7DBD-4ECC-BEFB-482FADB56D4B}" destId="{BE4045A9-FBF5-40E9-85C1-028A3F986B67}" srcOrd="0" destOrd="0" presId="urn:microsoft.com/office/officeart/2005/8/layout/matrix3"/>
    <dgm:cxn modelId="{4C09C38E-1C0E-4704-BE0F-A778B570D8C4}" srcId="{4B9F5C54-C775-415B-8712-105541C46EAA}" destId="{BE801233-73DA-4CA0-9D11-E89A3DD77401}" srcOrd="1" destOrd="0" parTransId="{E429D956-F0F4-428C-97EF-CFD74505D514}" sibTransId="{130E14BA-5A80-43D7-9135-D79C96A383BD}"/>
    <dgm:cxn modelId="{2C0413A9-C6BF-46E0-95F3-2D3261DBEAC1}" type="presOf" srcId="{4B9F5C54-C775-415B-8712-105541C46EAA}" destId="{C447E119-3DB3-473E-9157-C242C49544B2}" srcOrd="0" destOrd="0" presId="urn:microsoft.com/office/officeart/2005/8/layout/matrix3"/>
    <dgm:cxn modelId="{76A0F1B9-C214-42DB-AA4A-7DC88D954B14}" type="presOf" srcId="{BE801233-73DA-4CA0-9D11-E89A3DD77401}" destId="{CD3F8D5D-0AC5-4F86-93CD-13FA60A08B4E}" srcOrd="0" destOrd="0" presId="urn:microsoft.com/office/officeart/2005/8/layout/matrix3"/>
    <dgm:cxn modelId="{27167FA0-A36E-4615-9E46-D84AD75BA88A}" type="presParOf" srcId="{C447E119-3DB3-473E-9157-C242C49544B2}" destId="{0F677454-1A20-4B55-8E97-9403C3A90289}" srcOrd="0" destOrd="0" presId="urn:microsoft.com/office/officeart/2005/8/layout/matrix3"/>
    <dgm:cxn modelId="{EA3804CB-B667-4F4C-84C3-8052E59D75FE}" type="presParOf" srcId="{C447E119-3DB3-473E-9157-C242C49544B2}" destId="{F70D9C9C-63AE-4828-8FC5-37A69E11E1E1}" srcOrd="1" destOrd="0" presId="urn:microsoft.com/office/officeart/2005/8/layout/matrix3"/>
    <dgm:cxn modelId="{257DE38B-AF96-4CCF-863C-526CE514B280}" type="presParOf" srcId="{C447E119-3DB3-473E-9157-C242C49544B2}" destId="{CD3F8D5D-0AC5-4F86-93CD-13FA60A08B4E}" srcOrd="2" destOrd="0" presId="urn:microsoft.com/office/officeart/2005/8/layout/matrix3"/>
    <dgm:cxn modelId="{8F77F111-7910-40E5-B20F-3B5C0FCF1383}" type="presParOf" srcId="{C447E119-3DB3-473E-9157-C242C49544B2}" destId="{BE4045A9-FBF5-40E9-85C1-028A3F986B67}" srcOrd="3" destOrd="0" presId="urn:microsoft.com/office/officeart/2005/8/layout/matrix3"/>
    <dgm:cxn modelId="{54B45A1C-1EE4-4E9E-82FA-B43F79267D58}" type="presParOf" srcId="{C447E119-3DB3-473E-9157-C242C49544B2}" destId="{D2B3B2F9-F736-4AE0-BF66-4973598730E4}"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9E7FF-0AC6-40A0-B168-52401B942E63}">
      <dsp:nvSpPr>
        <dsp:cNvPr id="0" name=""/>
        <dsp:cNvSpPr/>
      </dsp:nvSpPr>
      <dsp:spPr>
        <a:xfrm>
          <a:off x="825046" y="0"/>
          <a:ext cx="4572000" cy="4572000"/>
        </a:xfrm>
        <a:prstGeom prst="ellipse">
          <a:avLst/>
        </a:prstGeom>
        <a:gradFill rotWithShape="0">
          <a:gsLst>
            <a:gs pos="0">
              <a:srgbClr val="39639D">
                <a:shade val="80000"/>
                <a:hueOff val="0"/>
                <a:satOff val="0"/>
                <a:lumOff val="0"/>
                <a:alphaOff val="0"/>
                <a:shade val="51000"/>
                <a:satMod val="130000"/>
              </a:srgbClr>
            </a:gs>
            <a:gs pos="80000">
              <a:srgbClr val="39639D">
                <a:shade val="80000"/>
                <a:hueOff val="0"/>
                <a:satOff val="0"/>
                <a:lumOff val="0"/>
                <a:alphaOff val="0"/>
                <a:shade val="93000"/>
                <a:satMod val="130000"/>
              </a:srgbClr>
            </a:gs>
            <a:gs pos="100000">
              <a:srgbClr val="39639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sp3d/>
        </a:bodyPr>
        <a:lstStyle/>
        <a:p>
          <a:pPr marL="0" lvl="0" indent="0" algn="ctr" defTabSz="977900">
            <a:lnSpc>
              <a:spcPct val="90000"/>
            </a:lnSpc>
            <a:spcBef>
              <a:spcPct val="0"/>
            </a:spcBef>
            <a:spcAft>
              <a:spcPct val="35000"/>
            </a:spcAft>
            <a:buNone/>
          </a:pPr>
          <a:endParaRPr lang="en-US" sz="22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71880" y="228599"/>
        <a:ext cx="1278331" cy="685800"/>
      </dsp:txXfrm>
    </dsp:sp>
    <dsp:sp modelId="{0D5D396D-7645-46F8-A50A-A0BA4B7EAA1B}">
      <dsp:nvSpPr>
        <dsp:cNvPr id="0" name=""/>
        <dsp:cNvSpPr/>
      </dsp:nvSpPr>
      <dsp:spPr>
        <a:xfrm>
          <a:off x="1282246" y="914399"/>
          <a:ext cx="3657600" cy="3657600"/>
        </a:xfrm>
        <a:prstGeom prst="ellipse">
          <a:avLst/>
        </a:prstGeom>
        <a:gradFill rotWithShape="0">
          <a:gsLst>
            <a:gs pos="0">
              <a:srgbClr val="39639D">
                <a:shade val="80000"/>
                <a:hueOff val="127793"/>
                <a:satOff val="-7874"/>
                <a:lumOff val="10203"/>
                <a:alphaOff val="0"/>
                <a:shade val="51000"/>
                <a:satMod val="130000"/>
              </a:srgbClr>
            </a:gs>
            <a:gs pos="80000">
              <a:srgbClr val="39639D">
                <a:shade val="80000"/>
                <a:hueOff val="127793"/>
                <a:satOff val="-7874"/>
                <a:lumOff val="10203"/>
                <a:alphaOff val="0"/>
                <a:shade val="93000"/>
                <a:satMod val="130000"/>
              </a:srgbClr>
            </a:gs>
            <a:gs pos="100000">
              <a:srgbClr val="39639D">
                <a:shade val="80000"/>
                <a:hueOff val="127793"/>
                <a:satOff val="-7874"/>
                <a:lumOff val="10203"/>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71880" y="1133855"/>
        <a:ext cx="1278331" cy="658368"/>
      </dsp:txXfrm>
    </dsp:sp>
    <dsp:sp modelId="{51A200F8-A069-496F-B28F-D8649CEDEE63}">
      <dsp:nvSpPr>
        <dsp:cNvPr id="0" name=""/>
        <dsp:cNvSpPr/>
      </dsp:nvSpPr>
      <dsp:spPr>
        <a:xfrm>
          <a:off x="1739446" y="1828799"/>
          <a:ext cx="2743200" cy="2743200"/>
        </a:xfrm>
        <a:prstGeom prst="ellipse">
          <a:avLst/>
        </a:prstGeom>
        <a:gradFill rotWithShape="0">
          <a:gsLst>
            <a:gs pos="0">
              <a:srgbClr val="39639D">
                <a:shade val="80000"/>
                <a:hueOff val="255586"/>
                <a:satOff val="-15747"/>
                <a:lumOff val="20407"/>
                <a:alphaOff val="0"/>
                <a:shade val="51000"/>
                <a:satMod val="130000"/>
              </a:srgbClr>
            </a:gs>
            <a:gs pos="80000">
              <a:srgbClr val="39639D">
                <a:shade val="80000"/>
                <a:hueOff val="255586"/>
                <a:satOff val="-15747"/>
                <a:lumOff val="20407"/>
                <a:alphaOff val="0"/>
                <a:shade val="93000"/>
                <a:satMod val="130000"/>
              </a:srgbClr>
            </a:gs>
            <a:gs pos="100000">
              <a:srgbClr val="39639D">
                <a:shade val="80000"/>
                <a:hueOff val="255586"/>
                <a:satOff val="-15747"/>
                <a:lumOff val="2040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71880" y="2034539"/>
        <a:ext cx="1278331" cy="617220"/>
      </dsp:txXfrm>
    </dsp:sp>
    <dsp:sp modelId="{0EE0F8B0-0D76-44FD-89CA-A771F3149518}">
      <dsp:nvSpPr>
        <dsp:cNvPr id="0" name=""/>
        <dsp:cNvSpPr/>
      </dsp:nvSpPr>
      <dsp:spPr>
        <a:xfrm>
          <a:off x="2196646" y="2743199"/>
          <a:ext cx="1828800" cy="1828800"/>
        </a:xfrm>
        <a:prstGeom prst="ellipse">
          <a:avLst/>
        </a:prstGeom>
        <a:gradFill rotWithShape="0">
          <a:gsLst>
            <a:gs pos="0">
              <a:srgbClr val="39639D">
                <a:shade val="80000"/>
                <a:hueOff val="383379"/>
                <a:satOff val="-23621"/>
                <a:lumOff val="30610"/>
                <a:alphaOff val="0"/>
                <a:shade val="51000"/>
                <a:satMod val="130000"/>
              </a:srgbClr>
            </a:gs>
            <a:gs pos="80000">
              <a:srgbClr val="39639D">
                <a:shade val="80000"/>
                <a:hueOff val="383379"/>
                <a:satOff val="-23621"/>
                <a:lumOff val="30610"/>
                <a:alphaOff val="0"/>
                <a:shade val="93000"/>
                <a:satMod val="130000"/>
              </a:srgbClr>
            </a:gs>
            <a:gs pos="100000">
              <a:srgbClr val="39639D">
                <a:shade val="80000"/>
                <a:hueOff val="383379"/>
                <a:satOff val="-23621"/>
                <a:lumOff val="3061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b="1" kern="1200" dirty="0">
            <a:solidFill>
              <a:sysClr val="window" lastClr="FFFFFF"/>
            </a:solidFill>
            <a:effectLst>
              <a:outerShdw blurRad="38100" dist="38100" dir="2700000" algn="tl">
                <a:srgbClr val="000000">
                  <a:alpha val="43137"/>
                </a:srgbClr>
              </a:outerShdw>
            </a:effectLst>
            <a:latin typeface="Garamond"/>
            <a:ea typeface="+mn-ea"/>
            <a:cs typeface="+mn-cs"/>
          </a:endParaRPr>
        </a:p>
      </dsp:txBody>
      <dsp:txXfrm>
        <a:off x="2464468" y="3200399"/>
        <a:ext cx="1293156" cy="91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D220E-EBFE-4728-9A7C-86575A70853F}">
      <dsp:nvSpPr>
        <dsp:cNvPr id="0" name=""/>
        <dsp:cNvSpPr/>
      </dsp:nvSpPr>
      <dsp:spPr>
        <a:xfrm>
          <a:off x="643651" y="0"/>
          <a:ext cx="7294721" cy="4572000"/>
        </a:xfrm>
        <a:prstGeom prst="rightArrow">
          <a:avLst/>
        </a:prstGeom>
        <a:solidFill>
          <a:srgbClr val="C0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D220E79-ED1C-406D-A7BB-678F8FC02FE8}">
      <dsp:nvSpPr>
        <dsp:cNvPr id="0" name=""/>
        <dsp:cNvSpPr/>
      </dsp:nvSpPr>
      <dsp:spPr>
        <a:xfrm>
          <a:off x="2298"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Non-</a:t>
          </a:r>
          <a:br>
            <a:rPr lang="en-US" sz="2300" b="1" kern="1200" dirty="0"/>
          </a:br>
          <a:r>
            <a:rPr lang="en-US" sz="2300" b="1" kern="1200" dirty="0"/>
            <a:t>listener	</a:t>
          </a:r>
        </a:p>
      </dsp:txBody>
      <dsp:txXfrm>
        <a:off x="59109" y="1760923"/>
        <a:ext cx="1449164" cy="1050153"/>
      </dsp:txXfrm>
    </dsp:sp>
    <dsp:sp modelId="{1BAFD293-2A23-4227-BC11-0416318B6E66}">
      <dsp:nvSpPr>
        <dsp:cNvPr id="0" name=""/>
        <dsp:cNvSpPr/>
      </dsp:nvSpPr>
      <dsp:spPr>
        <a:xfrm>
          <a:off x="1755958"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Marginal</a:t>
          </a:r>
        </a:p>
        <a:p>
          <a:pPr marL="0" lvl="0" indent="0" algn="ctr" defTabSz="1022350">
            <a:lnSpc>
              <a:spcPct val="90000"/>
            </a:lnSpc>
            <a:spcBef>
              <a:spcPct val="0"/>
            </a:spcBef>
            <a:spcAft>
              <a:spcPct val="35000"/>
            </a:spcAft>
            <a:buNone/>
          </a:pPr>
          <a:r>
            <a:rPr lang="en-US" sz="2300" b="1" kern="1200" dirty="0"/>
            <a:t>Listener</a:t>
          </a:r>
        </a:p>
      </dsp:txBody>
      <dsp:txXfrm>
        <a:off x="1812769" y="1760923"/>
        <a:ext cx="1449164" cy="1050153"/>
      </dsp:txXfrm>
    </dsp:sp>
    <dsp:sp modelId="{7782A8D3-C3CF-4953-81F8-FCD3DF655A54}">
      <dsp:nvSpPr>
        <dsp:cNvPr id="0" name=""/>
        <dsp:cNvSpPr/>
      </dsp:nvSpPr>
      <dsp:spPr>
        <a:xfrm>
          <a:off x="3509619"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Evaluative</a:t>
          </a:r>
        </a:p>
        <a:p>
          <a:pPr marL="0" lvl="0" indent="0" algn="ctr" defTabSz="1022350">
            <a:lnSpc>
              <a:spcPct val="90000"/>
            </a:lnSpc>
            <a:spcBef>
              <a:spcPct val="0"/>
            </a:spcBef>
            <a:spcAft>
              <a:spcPct val="35000"/>
            </a:spcAft>
            <a:buNone/>
          </a:pPr>
          <a:r>
            <a:rPr lang="en-US" sz="2300" b="1" kern="1200" dirty="0"/>
            <a:t>Listener</a:t>
          </a:r>
        </a:p>
      </dsp:txBody>
      <dsp:txXfrm>
        <a:off x="3566430" y="1760923"/>
        <a:ext cx="1449164" cy="1050153"/>
      </dsp:txXfrm>
    </dsp:sp>
    <dsp:sp modelId="{95B204B1-AD6A-401D-BE21-88E231B3F211}">
      <dsp:nvSpPr>
        <dsp:cNvPr id="0" name=""/>
        <dsp:cNvSpPr/>
      </dsp:nvSpPr>
      <dsp:spPr>
        <a:xfrm>
          <a:off x="5263280"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Active</a:t>
          </a:r>
        </a:p>
        <a:p>
          <a:pPr marL="0" lvl="0" indent="0" algn="ctr" defTabSz="1022350">
            <a:lnSpc>
              <a:spcPct val="90000"/>
            </a:lnSpc>
            <a:spcBef>
              <a:spcPct val="0"/>
            </a:spcBef>
            <a:spcAft>
              <a:spcPct val="35000"/>
            </a:spcAft>
            <a:buNone/>
          </a:pPr>
          <a:r>
            <a:rPr lang="en-US" sz="2300" b="1" kern="1200" dirty="0"/>
            <a:t>Listener</a:t>
          </a:r>
        </a:p>
      </dsp:txBody>
      <dsp:txXfrm>
        <a:off x="5320091" y="1760923"/>
        <a:ext cx="1449164" cy="1050153"/>
      </dsp:txXfrm>
    </dsp:sp>
    <dsp:sp modelId="{C369DDB9-AA40-482F-AC51-48CA41BF7904}">
      <dsp:nvSpPr>
        <dsp:cNvPr id="0" name=""/>
        <dsp:cNvSpPr/>
      </dsp:nvSpPr>
      <dsp:spPr>
        <a:xfrm>
          <a:off x="7016940" y="1704112"/>
          <a:ext cx="1562786" cy="1163775"/>
        </a:xfrm>
        <a:prstGeom prst="round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Empathic</a:t>
          </a:r>
        </a:p>
        <a:p>
          <a:pPr marL="0" lvl="0" indent="0" algn="ctr" defTabSz="1022350">
            <a:lnSpc>
              <a:spcPct val="90000"/>
            </a:lnSpc>
            <a:spcBef>
              <a:spcPct val="0"/>
            </a:spcBef>
            <a:spcAft>
              <a:spcPct val="35000"/>
            </a:spcAft>
            <a:buNone/>
          </a:pPr>
          <a:r>
            <a:rPr lang="en-US" sz="2300" b="1" kern="1200" dirty="0"/>
            <a:t>Listener</a:t>
          </a:r>
        </a:p>
      </dsp:txBody>
      <dsp:txXfrm>
        <a:off x="7073751" y="1760923"/>
        <a:ext cx="1449164" cy="1050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7454-1A20-4B55-8E97-9403C3A90289}">
      <dsp:nvSpPr>
        <dsp:cNvPr id="0" name=""/>
        <dsp:cNvSpPr/>
      </dsp:nvSpPr>
      <dsp:spPr>
        <a:xfrm>
          <a:off x="893017" y="0"/>
          <a:ext cx="4302285" cy="4302285"/>
        </a:xfrm>
        <a:prstGeom prst="diamond">
          <a:avLst/>
        </a:prstGeom>
        <a:solidFill>
          <a:schemeClr val="bg2">
            <a:lumMod val="60000"/>
            <a:lumOff val="4000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F70D9C9C-63AE-4828-8FC5-37A69E11E1E1}">
      <dsp:nvSpPr>
        <dsp:cNvPr id="0" name=""/>
        <dsp:cNvSpPr/>
      </dsp:nvSpPr>
      <dsp:spPr>
        <a:xfrm>
          <a:off x="1301734" y="408717"/>
          <a:ext cx="1677891" cy="1677891"/>
        </a:xfrm>
        <a:prstGeom prst="roundRect">
          <a:avLst/>
        </a:prstGeom>
        <a:solidFill>
          <a:srgbClr val="0099CC"/>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Microsoft Sans Serif"/>
              <a:ea typeface="+mn-ea"/>
              <a:cs typeface="+mn-cs"/>
            </a:rPr>
            <a:t>Low</a:t>
          </a:r>
        </a:p>
      </dsp:txBody>
      <dsp:txXfrm>
        <a:off x="1383642" y="490625"/>
        <a:ext cx="1514075" cy="1514075"/>
      </dsp:txXfrm>
    </dsp:sp>
    <dsp:sp modelId="{CD3F8D5D-0AC5-4F86-93CD-13FA60A08B4E}">
      <dsp:nvSpPr>
        <dsp:cNvPr id="0" name=""/>
        <dsp:cNvSpPr/>
      </dsp:nvSpPr>
      <dsp:spPr>
        <a:xfrm>
          <a:off x="3108694" y="408717"/>
          <a:ext cx="1677891" cy="1677891"/>
        </a:xfrm>
        <a:prstGeom prst="roundRect">
          <a:avLst/>
        </a:prstGeom>
        <a:solidFill>
          <a:srgbClr val="0099FF"/>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ysClr val="window" lastClr="FFFFFF"/>
              </a:solidFill>
              <a:latin typeface="Microsoft Sans Serif"/>
              <a:ea typeface="+mn-ea"/>
              <a:cs typeface="+mn-cs"/>
            </a:rPr>
            <a:t>Medium</a:t>
          </a:r>
        </a:p>
      </dsp:txBody>
      <dsp:txXfrm>
        <a:off x="3190602" y="490625"/>
        <a:ext cx="1514075" cy="1514075"/>
      </dsp:txXfrm>
    </dsp:sp>
    <dsp:sp modelId="{BE4045A9-FBF5-40E9-85C1-028A3F986B67}">
      <dsp:nvSpPr>
        <dsp:cNvPr id="0" name=""/>
        <dsp:cNvSpPr/>
      </dsp:nvSpPr>
      <dsp:spPr>
        <a:xfrm>
          <a:off x="1301734" y="2215676"/>
          <a:ext cx="1677891" cy="1677891"/>
        </a:xfrm>
        <a:prstGeom prst="roundRect">
          <a:avLst/>
        </a:prstGeom>
        <a:solidFill>
          <a:srgbClr val="FE8637">
            <a:hueOff val="0"/>
            <a:satOff val="0"/>
            <a:lumOff val="0"/>
            <a:alphaOff val="0"/>
          </a:srgb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Microsoft Sans Serif"/>
              <a:ea typeface="+mn-ea"/>
              <a:cs typeface="+mn-cs"/>
            </a:rPr>
            <a:t>High</a:t>
          </a:r>
        </a:p>
      </dsp:txBody>
      <dsp:txXfrm>
        <a:off x="1383642" y="2297584"/>
        <a:ext cx="1514075" cy="1514075"/>
      </dsp:txXfrm>
    </dsp:sp>
    <dsp:sp modelId="{D2B3B2F9-F736-4AE0-BF66-4973598730E4}">
      <dsp:nvSpPr>
        <dsp:cNvPr id="0" name=""/>
        <dsp:cNvSpPr/>
      </dsp:nvSpPr>
      <dsp:spPr>
        <a:xfrm>
          <a:off x="3108694" y="2215676"/>
          <a:ext cx="1677891" cy="1677891"/>
        </a:xfrm>
        <a:prstGeom prst="roundRect">
          <a:avLst/>
        </a:prstGeom>
        <a:solidFill>
          <a:srgbClr val="FE8637">
            <a:hueOff val="0"/>
            <a:satOff val="0"/>
            <a:lumOff val="0"/>
            <a:alphaOff val="0"/>
          </a:srgb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Microsoft Sans Serif"/>
              <a:ea typeface="+mn-ea"/>
              <a:cs typeface="+mn-cs"/>
            </a:rPr>
            <a:t>Life Threat</a:t>
          </a:r>
        </a:p>
      </dsp:txBody>
      <dsp:txXfrm>
        <a:off x="3190602" y="2297584"/>
        <a:ext cx="1514075" cy="151407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0.61954</cdr:x>
      <cdr:y>0.40232</cdr:y>
    </cdr:from>
    <cdr:to>
      <cdr:x>1</cdr:x>
      <cdr:y>0.51613</cdr:y>
    </cdr:to>
    <cdr:sp macro="" textlink="">
      <cdr:nvSpPr>
        <cdr:cNvPr id="2" name="Right Arrow 1"/>
        <cdr:cNvSpPr/>
      </cdr:nvSpPr>
      <cdr:spPr>
        <a:xfrm xmlns:a="http://schemas.openxmlformats.org/drawingml/2006/main">
          <a:off x="5190743" y="1944790"/>
          <a:ext cx="3187701" cy="55015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a:t>STEP</a:t>
          </a:r>
          <a:r>
            <a:rPr lang="en-US" b="1" dirty="0"/>
            <a:t> </a:t>
          </a:r>
          <a:r>
            <a:rPr lang="en-US" sz="1600" b="1" dirty="0"/>
            <a:t>PROCESS</a:t>
          </a: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0.36425</cdr:x>
      <cdr:y>0.49025</cdr:y>
    </cdr:from>
    <cdr:to>
      <cdr:x>0.3665</cdr:x>
      <cdr:y>0.51375</cdr:y>
    </cdr:to>
    <cdr:sp macro="" textlink="">
      <cdr:nvSpPr>
        <cdr:cNvPr id="1025" name="Text Box 1"/>
        <cdr:cNvSpPr txBox="1">
          <a:spLocks xmlns:a="http://schemas.openxmlformats.org/drawingml/2006/main" noChangeArrowheads="1"/>
        </cdr:cNvSpPr>
      </cdr:nvSpPr>
      <cdr:spPr bwMode="auto">
        <a:xfrm xmlns:a="http://schemas.openxmlformats.org/drawingml/2006/main">
          <a:off x="3046205" y="2386182"/>
          <a:ext cx="18816" cy="11438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0.15293</cdr:x>
      <cdr:y>0.78982</cdr:y>
    </cdr:from>
    <cdr:to>
      <cdr:x>0.86491</cdr:x>
      <cdr:y>0.85843</cdr:y>
    </cdr:to>
    <cdr:cxnSp macro="">
      <cdr:nvCxnSpPr>
        <cdr:cNvPr id="5" name="Straight Arrow Connector 4">
          <a:extLst xmlns:a="http://schemas.openxmlformats.org/drawingml/2006/main">
            <a:ext uri="{FF2B5EF4-FFF2-40B4-BE49-F238E27FC236}">
              <a16:creationId xmlns:a16="http://schemas.microsoft.com/office/drawing/2014/main" id="{2CD0860B-3EDF-4F8F-9B9E-655376246E79}"/>
            </a:ext>
          </a:extLst>
        </cdr:cNvPr>
        <cdr:cNvCxnSpPr/>
      </cdr:nvCxnSpPr>
      <cdr:spPr>
        <a:xfrm xmlns:a="http://schemas.openxmlformats.org/drawingml/2006/main" flipV="1">
          <a:off x="1413365" y="4110227"/>
          <a:ext cx="6580068" cy="357066"/>
        </a:xfrm>
        <a:prstGeom xmlns:a="http://schemas.openxmlformats.org/drawingml/2006/main" prst="straightConnector1">
          <a:avLst/>
        </a:prstGeom>
        <a:ln xmlns:a="http://schemas.openxmlformats.org/drawingml/2006/main" w="38100">
          <a:solidFill>
            <a:srgbClr val="FFFF00"/>
          </a:solidFill>
          <a:tailEnd type="triangle"/>
        </a:ln>
        <a:effectLst xmlns:a="http://schemas.openxmlformats.org/drawingml/2006/main">
          <a:outerShdw blurRad="50800" dist="38100" dir="2700000" algn="tl" rotWithShape="0">
            <a:prstClr val="black">
              <a:alpha val="40000"/>
            </a:prstClr>
          </a:outerShdw>
        </a:effectLst>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a:defRPr sz="1200"/>
            </a:lvl1pPr>
          </a:lstStyle>
          <a:p>
            <a:fld id="{C091A5DF-DA8C-4DD4-8D1E-84AE25FC057C}" type="datetimeFigureOut">
              <a:rPr lang="en-US" smtClean="0"/>
              <a:t>2/26/2021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4" tIns="45712" rIns="91424" bIns="45712" rtlCol="0" anchor="b"/>
          <a:lstStyle>
            <a:lvl1pPr algn="r">
              <a:defRPr sz="1200"/>
            </a:lvl1pPr>
          </a:lstStyle>
          <a:p>
            <a:fld id="{7A9DD0F7-3BBC-4D99-AC93-45EA168866E4}" type="slidenum">
              <a:rPr lang="en-US" smtClean="0"/>
              <a:t>‹#›</a:t>
            </a:fld>
            <a:endParaRPr lang="en-US"/>
          </a:p>
        </p:txBody>
      </p:sp>
    </p:spTree>
    <p:extLst>
      <p:ext uri="{BB962C8B-B14F-4D97-AF65-F5344CB8AC3E}">
        <p14:creationId xmlns:p14="http://schemas.microsoft.com/office/powerpoint/2010/main" val="183416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a:defRPr sz="1200"/>
            </a:lvl1pPr>
          </a:lstStyle>
          <a:p>
            <a:fld id="{227CA921-1B74-443A-AB7C-ADF021145E84}" type="datetimeFigureOut">
              <a:rPr lang="en-US" smtClean="0"/>
              <a:pPr/>
              <a:t>2/26/2021</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4" tIns="45712" rIns="91424"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4" tIns="45712" rIns="91424" bIns="45712" rtlCol="0" anchor="b"/>
          <a:lstStyle>
            <a:lvl1pPr algn="r">
              <a:defRPr sz="1200"/>
            </a:lvl1pPr>
          </a:lstStyle>
          <a:p>
            <a:fld id="{6F8F99EA-98FF-4507-B426-98C4C18A652A}" type="slidenum">
              <a:rPr lang="en-US" smtClean="0"/>
              <a:pPr/>
              <a:t>‹#›</a:t>
            </a:fld>
            <a:endParaRPr lang="en-US" dirty="0"/>
          </a:p>
        </p:txBody>
      </p:sp>
    </p:spTree>
    <p:extLst>
      <p:ext uri="{BB962C8B-B14F-4D97-AF65-F5344CB8AC3E}">
        <p14:creationId xmlns:p14="http://schemas.microsoft.com/office/powerpoint/2010/main" val="50124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pPr>
              <a:defRPr/>
            </a:pPr>
            <a:r>
              <a:rPr lang="en-US" dirty="0"/>
              <a:t>Do introductions- </a:t>
            </a:r>
            <a:r>
              <a:rPr lang="en-US" b="1" dirty="0"/>
              <a:t>I would like you all to introduce yourself, tell us how long you’ve been working, and your favorite: (pie/vacation/meal/hobby/vacation…use something personal – not sports).</a:t>
            </a:r>
            <a:endParaRPr lang="en-US" dirty="0"/>
          </a:p>
          <a:p>
            <a:r>
              <a:rPr lang="en-US" dirty="0"/>
              <a:t>One break in the middle</a:t>
            </a:r>
          </a:p>
          <a:p>
            <a:r>
              <a:rPr lang="en-US" dirty="0"/>
              <a:t>Safety</a:t>
            </a:r>
            <a:r>
              <a:rPr lang="en-US" baseline="0" dirty="0"/>
              <a:t> moment…</a:t>
            </a:r>
          </a:p>
          <a:p>
            <a:endParaRPr lang="en-US" baseline="0" dirty="0"/>
          </a:p>
          <a:p>
            <a:pPr>
              <a:defRPr/>
            </a:pPr>
            <a:r>
              <a:rPr lang="en-US" dirty="0"/>
              <a:t>We are very serious about this STEP Process from XXXXXX on down.  We all will be held accountable for the information from these sessions.  </a:t>
            </a:r>
          </a:p>
          <a:p>
            <a:pPr>
              <a:defRPr/>
            </a:pPr>
            <a:r>
              <a:rPr lang="en-US" dirty="0"/>
              <a:t> </a:t>
            </a:r>
          </a:p>
          <a:p>
            <a:pPr>
              <a:defRPr/>
            </a:pPr>
            <a:r>
              <a:rPr lang="en-US" dirty="0"/>
              <a:t>Tell a story about a safety incident that affected you.  What did you do? What challenges were there and how did you deal with it?</a:t>
            </a:r>
          </a:p>
        </p:txBody>
      </p:sp>
      <p:sp>
        <p:nvSpPr>
          <p:cNvPr id="4" name="Slide Number Placeholder 3"/>
          <p:cNvSpPr>
            <a:spLocks noGrp="1"/>
          </p:cNvSpPr>
          <p:nvPr>
            <p:ph type="sldNum" sz="quarter" idx="10"/>
          </p:nvPr>
        </p:nvSpPr>
        <p:spPr/>
        <p:txBody>
          <a:bodyPr/>
          <a:lstStyle/>
          <a:p>
            <a:fld id="{6F8F99EA-98FF-4507-B426-98C4C18A652A}" type="slidenum">
              <a:rPr lang="en-US" smtClean="0"/>
              <a:pPr/>
              <a:t>1</a:t>
            </a:fld>
            <a:endParaRPr lang="en-US" dirty="0"/>
          </a:p>
        </p:txBody>
      </p:sp>
    </p:spTree>
    <p:extLst>
      <p:ext uri="{BB962C8B-B14F-4D97-AF65-F5344CB8AC3E}">
        <p14:creationId xmlns:p14="http://schemas.microsoft.com/office/powerpoint/2010/main" val="291075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noTextEdit="1"/>
          </p:cNvSpPr>
          <p:nvPr>
            <p:ph type="sldImg"/>
          </p:nvPr>
        </p:nvSpPr>
        <p:spPr>
          <a:ln/>
        </p:spPr>
      </p:sp>
      <p:sp>
        <p:nvSpPr>
          <p:cNvPr id="291842" name="Notes Placeholder 2"/>
          <p:cNvSpPr>
            <a:spLocks noGrp="1"/>
          </p:cNvSpPr>
          <p:nvPr>
            <p:ph type="body" idx="1"/>
          </p:nvPr>
        </p:nvSpPr>
        <p:spPr>
          <a:noFill/>
          <a:ln/>
        </p:spPr>
        <p:txBody>
          <a:bodyPr/>
          <a:lstStyle/>
          <a:p>
            <a:r>
              <a:rPr lang="en-US" dirty="0">
                <a:latin typeface="Arial" charset="0"/>
              </a:rPr>
              <a:t>We</a:t>
            </a:r>
            <a:r>
              <a:rPr lang="en-US" baseline="0" dirty="0">
                <a:latin typeface="Arial" charset="0"/>
              </a:rPr>
              <a:t> are trying to move away from the lagging indicators.  We never see the lagging coming, they are oh so clear in the rear view mirror.</a:t>
            </a:r>
          </a:p>
          <a:p>
            <a:endParaRPr lang="en-US" baseline="0" dirty="0">
              <a:latin typeface="Arial" charset="0"/>
            </a:endParaRPr>
          </a:p>
          <a:p>
            <a:r>
              <a:rPr lang="en-US" baseline="0" dirty="0">
                <a:latin typeface="Arial" charset="0"/>
              </a:rPr>
              <a:t>We only have all the answers because we can see the outcome.</a:t>
            </a:r>
          </a:p>
          <a:p>
            <a:endParaRPr lang="en-US" baseline="0" dirty="0">
              <a:latin typeface="Arial" charset="0"/>
            </a:endParaRPr>
          </a:p>
          <a:p>
            <a:r>
              <a:rPr lang="en-US" baseline="0" dirty="0">
                <a:latin typeface="Arial" charset="0"/>
              </a:rPr>
              <a:t>Try not to jump to conclusions.  Try to put yourself if the situation to understand.  </a:t>
            </a:r>
            <a:endParaRPr lang="en-US" dirty="0">
              <a:latin typeface="Arial" charset="0"/>
            </a:endParaRPr>
          </a:p>
          <a:p>
            <a:endParaRPr lang="en-US" dirty="0">
              <a:latin typeface="Arial" charset="0"/>
            </a:endParaRPr>
          </a:p>
          <a:p>
            <a:endParaRPr lang="en-US" dirty="0">
              <a:latin typeface="Arial" charset="0"/>
            </a:endParaRPr>
          </a:p>
        </p:txBody>
      </p:sp>
      <p:sp>
        <p:nvSpPr>
          <p:cNvPr id="291843" name="Slide Number Placeholder 3"/>
          <p:cNvSpPr>
            <a:spLocks noGrp="1"/>
          </p:cNvSpPr>
          <p:nvPr>
            <p:ph type="sldNum" sz="quarter" idx="5"/>
          </p:nvPr>
        </p:nvSpPr>
        <p:spPr>
          <a:noFill/>
        </p:spPr>
        <p:txBody>
          <a:bodyPr/>
          <a:lstStyle/>
          <a:p>
            <a:fld id="{8A10037F-0723-4662-82A7-F4389DDA7CB1}"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51853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a:defRPr/>
            </a:pPr>
            <a:fld id="{1AA9CF4A-5E53-4E32-A659-90AA07136525}" type="slidenum">
              <a:rPr lang="en-US" smtClean="0"/>
              <a:pPr>
                <a:defRPr/>
              </a:pPr>
              <a:t>11</a:t>
            </a:fld>
            <a:endParaRPr lang="en-US" dirty="0"/>
          </a:p>
        </p:txBody>
      </p:sp>
    </p:spTree>
    <p:extLst>
      <p:ext uri="{BB962C8B-B14F-4D97-AF65-F5344CB8AC3E}">
        <p14:creationId xmlns:p14="http://schemas.microsoft.com/office/powerpoint/2010/main" val="164812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noTextEdit="1"/>
          </p:cNvSpPr>
          <p:nvPr>
            <p:ph type="sldImg"/>
          </p:nvPr>
        </p:nvSpPr>
        <p:spPr>
          <a:ln/>
        </p:spPr>
      </p:sp>
      <p:sp>
        <p:nvSpPr>
          <p:cNvPr id="293890" name="Notes Placeholder 2"/>
          <p:cNvSpPr>
            <a:spLocks noGrp="1"/>
          </p:cNvSpPr>
          <p:nvPr>
            <p:ph type="body" idx="1"/>
          </p:nvPr>
        </p:nvSpPr>
        <p:spPr>
          <a:noFill/>
          <a:ln/>
        </p:spPr>
        <p:txBody>
          <a:bodyPr/>
          <a:lstStyle/>
          <a:p>
            <a:r>
              <a:rPr lang="en-US" baseline="0" dirty="0">
                <a:latin typeface="Arial" charset="0"/>
              </a:rPr>
              <a:t>   </a:t>
            </a:r>
          </a:p>
          <a:p>
            <a:endParaRPr lang="en-US" baseline="0" dirty="0">
              <a:latin typeface="Arial" charset="0"/>
            </a:endParaRPr>
          </a:p>
          <a:p>
            <a:r>
              <a:rPr lang="en-US" baseline="0" dirty="0">
                <a:latin typeface="Arial" charset="0"/>
              </a:rPr>
              <a:t>We need full focus and engagement in these processes.  </a:t>
            </a:r>
            <a:endParaRPr lang="en-US" dirty="0">
              <a:latin typeface="Arial" charset="0"/>
            </a:endParaRPr>
          </a:p>
        </p:txBody>
      </p:sp>
      <p:sp>
        <p:nvSpPr>
          <p:cNvPr id="293891" name="Slide Number Placeholder 3"/>
          <p:cNvSpPr>
            <a:spLocks noGrp="1"/>
          </p:cNvSpPr>
          <p:nvPr>
            <p:ph type="sldNum" sz="quarter" idx="5"/>
          </p:nvPr>
        </p:nvSpPr>
        <p:spPr>
          <a:noFill/>
        </p:spPr>
        <p:txBody>
          <a:bodyPr/>
          <a:lstStyle/>
          <a:p>
            <a:fld id="{A2BA9F80-EC46-4ECE-8CDD-EA5CC3684EE4}"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119938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not speeding because I see the highway patrol over there.  Vs. I am not speeding because I know it’s the right thing to do.  Because I know those signs are posted for my safety.</a:t>
            </a:r>
            <a:endParaRPr lang="en-US" dirty="0"/>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13</a:t>
            </a:fld>
            <a:endParaRPr lang="en-US" dirty="0"/>
          </a:p>
        </p:txBody>
      </p:sp>
    </p:spTree>
    <p:extLst>
      <p:ext uri="{BB962C8B-B14F-4D97-AF65-F5344CB8AC3E}">
        <p14:creationId xmlns:p14="http://schemas.microsoft.com/office/powerpoint/2010/main" val="423611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we</a:t>
            </a:r>
            <a:r>
              <a:rPr lang="en-US" baseline="0" dirty="0"/>
              <a:t> are intruding on someone's space/ work area.  Try to make things personal, but be mindful of your approach.  Talk and approach people how you want to be approached. </a:t>
            </a:r>
            <a:endParaRPr lang="en-US" dirty="0"/>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15</a:t>
            </a:fld>
            <a:endParaRPr lang="en-US" dirty="0"/>
          </a:p>
        </p:txBody>
      </p:sp>
    </p:spTree>
    <p:extLst>
      <p:ext uri="{BB962C8B-B14F-4D97-AF65-F5344CB8AC3E}">
        <p14:creationId xmlns:p14="http://schemas.microsoft.com/office/powerpoint/2010/main" val="88406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worst thing that can</a:t>
            </a:r>
            <a:r>
              <a:rPr lang="en-US" baseline="0" dirty="0"/>
              <a:t> happen if I take this risk?  Who will I not see again if I take this risk?</a:t>
            </a:r>
          </a:p>
          <a:p>
            <a:r>
              <a:rPr lang="en-US" baseline="0" dirty="0"/>
              <a:t>No one goes into work thinking they are going to get hurt today.</a:t>
            </a:r>
            <a:endParaRPr lang="en-US" dirty="0"/>
          </a:p>
        </p:txBody>
      </p:sp>
      <p:sp>
        <p:nvSpPr>
          <p:cNvPr id="4" name="Slide Number Placeholder 3"/>
          <p:cNvSpPr>
            <a:spLocks noGrp="1"/>
          </p:cNvSpPr>
          <p:nvPr>
            <p:ph type="sldNum" sz="quarter" idx="10"/>
          </p:nvPr>
        </p:nvSpPr>
        <p:spPr/>
        <p:txBody>
          <a:bodyPr/>
          <a:lstStyle/>
          <a:p>
            <a:pPr>
              <a:defRPr/>
            </a:pPr>
            <a:fld id="{1AA9CF4A-5E53-4E32-A659-90AA07136525}" type="slidenum">
              <a:rPr lang="en-US" smtClean="0"/>
              <a:pPr>
                <a:defRPr/>
              </a:pPr>
              <a:t>17</a:t>
            </a:fld>
            <a:endParaRPr lang="en-US" dirty="0"/>
          </a:p>
        </p:txBody>
      </p:sp>
    </p:spTree>
    <p:extLst>
      <p:ext uri="{BB962C8B-B14F-4D97-AF65-F5344CB8AC3E}">
        <p14:creationId xmlns:p14="http://schemas.microsoft.com/office/powerpoint/2010/main" val="120205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of jubilance at the end.  Flip that response had something gone wrong.  </a:t>
            </a:r>
            <a:r>
              <a:rPr lang="en-US" baseline="0" dirty="0"/>
              <a:t> Hit him in the temple/ jaw…</a:t>
            </a:r>
            <a:endParaRPr lang="en-US" dirty="0"/>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21</a:t>
            </a:fld>
            <a:endParaRPr lang="en-US" dirty="0"/>
          </a:p>
        </p:txBody>
      </p:sp>
    </p:spTree>
    <p:extLst>
      <p:ext uri="{BB962C8B-B14F-4D97-AF65-F5344CB8AC3E}">
        <p14:creationId xmlns:p14="http://schemas.microsoft.com/office/powerpoint/2010/main" val="470270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23</a:t>
            </a:fld>
            <a:endParaRPr lang="en-US" dirty="0"/>
          </a:p>
        </p:txBody>
      </p:sp>
    </p:spTree>
    <p:extLst>
      <p:ext uri="{BB962C8B-B14F-4D97-AF65-F5344CB8AC3E}">
        <p14:creationId xmlns:p14="http://schemas.microsoft.com/office/powerpoint/2010/main" val="313740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are involved but to get people engaged must create a value proposition. The Chicken is just involved with breakfast but the pig</a:t>
            </a:r>
            <a:r>
              <a:rPr lang="en-US" baseline="0" dirty="0"/>
              <a:t> is totally engaged.</a:t>
            </a:r>
            <a:endParaRPr lang="en-US"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24</a:t>
            </a:fld>
            <a:endParaRPr lang="en-US" dirty="0"/>
          </a:p>
        </p:txBody>
      </p:sp>
    </p:spTree>
    <p:extLst>
      <p:ext uri="{BB962C8B-B14F-4D97-AF65-F5344CB8AC3E}">
        <p14:creationId xmlns:p14="http://schemas.microsoft.com/office/powerpoint/2010/main" val="2737474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a:ln/>
        </p:spPr>
      </p:sp>
      <p:sp>
        <p:nvSpPr>
          <p:cNvPr id="205826" name="Notes Placeholder 2"/>
          <p:cNvSpPr>
            <a:spLocks noGrp="1"/>
          </p:cNvSpPr>
          <p:nvPr>
            <p:ph type="body" idx="1"/>
          </p:nvPr>
        </p:nvSpPr>
        <p:spPr>
          <a:noFill/>
          <a:ln/>
        </p:spPr>
        <p:txBody>
          <a:bodyPr/>
          <a:lstStyle/>
          <a:p>
            <a:pPr eaLnBrk="1" fontAlgn="auto" hangingPunct="1">
              <a:spcBef>
                <a:spcPts val="0"/>
              </a:spcBef>
              <a:spcAft>
                <a:spcPts val="0"/>
              </a:spcAft>
              <a:defRPr/>
            </a:pPr>
            <a:r>
              <a:rPr lang="en-US" dirty="0">
                <a:latin typeface="Arial Narrow" pitchFamily="34" charset="0"/>
              </a:rPr>
              <a:t>Easier</a:t>
            </a:r>
            <a:r>
              <a:rPr lang="en-US" baseline="0" dirty="0">
                <a:latin typeface="Arial Narrow" pitchFamily="34" charset="0"/>
              </a:rPr>
              <a:t> to just do what you need to do – I’m just going to get in and get it done.  Ex:  Not wearing fall protection.</a:t>
            </a:r>
          </a:p>
          <a:p>
            <a:pPr eaLnBrk="1" fontAlgn="auto" hangingPunct="1">
              <a:spcBef>
                <a:spcPts val="0"/>
              </a:spcBef>
              <a:spcAft>
                <a:spcPts val="0"/>
              </a:spcAft>
              <a:defRPr/>
            </a:pPr>
            <a:endParaRPr lang="en-US" baseline="0" dirty="0">
              <a:latin typeface="Arial Narrow" pitchFamily="34" charset="0"/>
            </a:endParaRPr>
          </a:p>
          <a:p>
            <a:pPr eaLnBrk="1" fontAlgn="auto" hangingPunct="1">
              <a:spcBef>
                <a:spcPts val="0"/>
              </a:spcBef>
              <a:spcAft>
                <a:spcPts val="0"/>
              </a:spcAft>
              <a:defRPr/>
            </a:pPr>
            <a:r>
              <a:rPr lang="en-US" dirty="0">
                <a:latin typeface="Arial Narrow" pitchFamily="34" charset="0"/>
              </a:rPr>
              <a:t>Everyone realizes the potential severe consequences of risky behavior. So everyone is doing 100% safe behaviors? They why are safe behaviors so hard to motivate? Well to start with, we are internally wired to find the quickest, easiest and most comfortable way of doing things. So how does that relate to safety?</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Let’s take a look at the consequences of Safe Behaviors. Most of the time safe behaviors are less comfortable, less convenient and take more time to do. For example, why doesn’t everyone always wear safety glasses? They don’t fit and hurt my ears, they fall off when I work, they are in my truck…besides, I am only doing a 1 minute job here.</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Now let’s take a look at the consequences of At-Risk Behavior. Most of the time risky behavior is more comfortable, quicker, and takes less time. What are the consequences for people not wearing their Hard Hat? It’s more comfortable, it’s more convenient when doing this task because it keeps getting it the way or keeps falling off, or it would take me more time to go back to the truck than just do this quick job and then move on to the next trouble call.</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b="1" dirty="0">
                <a:latin typeface="Arial Narrow" pitchFamily="34" charset="0"/>
              </a:rPr>
              <a:t> To even make it more difficult to motivate, the consequences of risky behaviors are typically very powerful; Certain, Soon, and Significant.</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Another aspect that makes safe behavior hard to motivate is that risky behavior seldom results in a negative consequence. It’s good that injuries are rare, but this may give us a false sense security. Have you ever heard the phrase “That’s how we’ve always done it!” So experience tells me that if I speed in my car, it is possible I can get a ticket…not probable, though. And even less probable that I am going to get into a car crash!</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dirty="0">
                <a:latin typeface="Arial Narrow" pitchFamily="34" charset="0"/>
              </a:rPr>
              <a:t>So, we “weigh” the riskiness of situation. Now ask the participants this question: “How many of you conceder yourself a safety leader?”…then ask them this: “OK then, how many of you have ever stood on a chair to change a light bulb!?”…now you can give them the following example: “Here is an example of how we might use the scales (pictured on the slide) ‘weigh’ the riskiness of a situation…It is a few minutes before the big game and you just notice that you need to change the light bulb in the ceiling before your friends come over.” Now the scales come out… “You have the new light bulb and you think to yourself, I could go out to the garage and get the ladder, or I could stand on this chair to reach it”. “It would take more time to go out to the garage to get the ladder and more inconvenient.” “Now It’s a whole lot </a:t>
            </a:r>
            <a:r>
              <a:rPr lang="en-US" u="sng" dirty="0">
                <a:latin typeface="Arial Narrow" pitchFamily="34" charset="0"/>
              </a:rPr>
              <a:t>quicker</a:t>
            </a:r>
            <a:r>
              <a:rPr lang="en-US" dirty="0">
                <a:latin typeface="Arial Narrow" pitchFamily="34" charset="0"/>
              </a:rPr>
              <a:t> to stand on the chair and the chair is right here (more convenient)”. So, what do we do? We jump up on the chair! Again, look at the certain, Soon &amp; Significant aspects of this example!</a:t>
            </a:r>
          </a:p>
          <a:p>
            <a:pPr eaLnBrk="1" fontAlgn="auto" hangingPunct="1">
              <a:spcBef>
                <a:spcPts val="0"/>
              </a:spcBef>
              <a:spcAft>
                <a:spcPts val="0"/>
              </a:spcAft>
              <a:defRPr/>
            </a:pPr>
            <a:endParaRPr lang="en-US" b="1" dirty="0">
              <a:latin typeface="Arial Narrow" pitchFamily="34" charset="0"/>
            </a:endParaRPr>
          </a:p>
          <a:p>
            <a:pPr eaLnBrk="1" fontAlgn="auto" hangingPunct="1">
              <a:spcBef>
                <a:spcPts val="0"/>
              </a:spcBef>
              <a:spcAft>
                <a:spcPts val="0"/>
              </a:spcAft>
              <a:defRPr/>
            </a:pPr>
            <a:r>
              <a:rPr lang="en-US" b="1" dirty="0">
                <a:latin typeface="Arial Narrow" pitchFamily="34" charset="0"/>
              </a:rPr>
              <a:t>So, we might not “consciously” weigh those out in our mind…it may only take a fraction of a second…but that’s how many safety decisions are made and how consequences play a role in those decisions. </a:t>
            </a:r>
            <a:endParaRPr lang="en-US" dirty="0"/>
          </a:p>
          <a:p>
            <a:endParaRPr lang="en-US" dirty="0"/>
          </a:p>
        </p:txBody>
      </p:sp>
      <p:sp>
        <p:nvSpPr>
          <p:cNvPr id="205827" name="Slide Number Placeholder 3"/>
          <p:cNvSpPr>
            <a:spLocks noGrp="1"/>
          </p:cNvSpPr>
          <p:nvPr>
            <p:ph type="sldNum" sz="quarter" idx="5"/>
          </p:nvPr>
        </p:nvSpPr>
        <p:spPr>
          <a:noFill/>
        </p:spPr>
        <p:txBody>
          <a:bodyPr/>
          <a:lstStyle/>
          <a:p>
            <a:fld id="{9C139184-95AC-481D-BDCB-7C5B1AD3E038}" type="slidenum">
              <a:rPr lang="en-US" smtClean="0"/>
              <a:pPr/>
              <a:t>25</a:t>
            </a:fld>
            <a:endParaRPr lang="en-US" dirty="0"/>
          </a:p>
        </p:txBody>
      </p:sp>
    </p:spTree>
    <p:extLst>
      <p:ext uri="{BB962C8B-B14F-4D97-AF65-F5344CB8AC3E}">
        <p14:creationId xmlns:p14="http://schemas.microsoft.com/office/powerpoint/2010/main" val="210446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our</a:t>
            </a:r>
            <a:r>
              <a:rPr lang="en-US" baseline="0" dirty="0"/>
              <a:t> work seems to be fragmented…we focus on schedule…until there is rework, then it’s quality…which then puts us behind schedule and we drive work….then safety is at-risk. Is that how it should be? What do you leaders/companies focus on? </a:t>
            </a:r>
            <a:r>
              <a:rPr lang="en-US" dirty="0"/>
              <a:t>How important are these metrics to you organizations…what gets the most attention? When does that attention shift? If some gets seriously hurt or dies, all the other silos are irrelevant.</a:t>
            </a:r>
            <a:r>
              <a:rPr lang="en-US" baseline="0" dirty="0"/>
              <a:t> We need to break down our silos are look at our projects more as interrelated systems. We need a STEP change in thinking…we have been doing well, but people are still getting hurt….we are not finished yet.</a:t>
            </a:r>
            <a:endParaRPr lang="en-US"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a:t>
            </a:fld>
            <a:endParaRPr lang="en-US" dirty="0"/>
          </a:p>
        </p:txBody>
      </p:sp>
    </p:spTree>
    <p:extLst>
      <p:ext uri="{BB962C8B-B14F-4D97-AF65-F5344CB8AC3E}">
        <p14:creationId xmlns:p14="http://schemas.microsoft.com/office/powerpoint/2010/main" val="2955815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7138" y="284163"/>
            <a:ext cx="2001837" cy="1501775"/>
          </a:xfrm>
        </p:spPr>
      </p:sp>
      <p:sp>
        <p:nvSpPr>
          <p:cNvPr id="3" name="Notes Placeholder 2"/>
          <p:cNvSpPr>
            <a:spLocks noGrp="1"/>
          </p:cNvSpPr>
          <p:nvPr>
            <p:ph type="body" idx="1"/>
          </p:nvPr>
        </p:nvSpPr>
        <p:spPr/>
        <p:txBody>
          <a:bodyPr>
            <a:normAutofit fontScale="92500" lnSpcReduction="10000"/>
          </a:bodyPr>
          <a:lstStyle/>
          <a:p>
            <a:r>
              <a:rPr lang="en-US" dirty="0"/>
              <a:t>It is virtually impossible to measure “culture”.</a:t>
            </a:r>
          </a:p>
          <a:p>
            <a:endParaRPr lang="en-US" dirty="0"/>
          </a:p>
          <a:p>
            <a:r>
              <a:rPr lang="en-US" dirty="0"/>
              <a:t>When people move form one organization to another, or when people visit different countries, people know there is a difference in culture, but it’s something that is difficult to put your finger on. So, how do we impact something that is not measurable? Well, how do we adapt to a new job or culture? When in a socially “ambiguous” situation, we first examine the environment. We try to match our past history with what we are currently seeing and merge the two together. In organizations, this “new” culture directly impacted by the leadership team; what they say, what they do, and how consistently they hold people accountable. So new employees may listen to what the leadership team says, but they will then observer their behaviors; they will see if management “walks-the-talk”. Most of the time, these observable behaviors are motivated by our internal core values. Very seldom do we ever go against our core values…they are our guiding principles and thus are strong motivators of our behaviors.</a:t>
            </a:r>
          </a:p>
          <a:p>
            <a:endParaRPr lang="en-US" dirty="0"/>
          </a:p>
          <a:p>
            <a:r>
              <a:rPr lang="en-US" dirty="0"/>
              <a:t>So to change a culture, organizations first need to revisit their Core Values and assess if the corresponding behaviors are being accomplished in a consistent manner. When leadership is seen as engaged in safety because they feel “it’s the right thing to do”, as opposed to “the thing I have to do”, then the Leadership of the organization can influence the environment and eventually the culture will follow. </a:t>
            </a:r>
          </a:p>
          <a:p>
            <a:endParaRPr lang="en-US" dirty="0"/>
          </a:p>
          <a:p>
            <a:r>
              <a:rPr lang="en-US" dirty="0"/>
              <a:t>Final questions: Which way do we influence Culture? (red arrows) From the Values out to the Culture, or from the Culture in to the values? Both,</a:t>
            </a:r>
            <a:r>
              <a:rPr lang="en-US" baseline="0" dirty="0"/>
              <a:t> really…If we have weak core safety values, this may produce a weak culture over time. If the organization gets different leadership or goes through some external strife (e.g., merge, budget, economy), if our culture is so strong this will keep our core values in place.  </a:t>
            </a:r>
            <a:endParaRPr lang="en-US" dirty="0"/>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26</a:t>
            </a:fld>
            <a:endParaRPr lang="en-US" dirty="0"/>
          </a:p>
        </p:txBody>
      </p:sp>
    </p:spTree>
    <p:extLst>
      <p:ext uri="{BB962C8B-B14F-4D97-AF65-F5344CB8AC3E}">
        <p14:creationId xmlns:p14="http://schemas.microsoft.com/office/powerpoint/2010/main" val="340083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a:t>
            </a:r>
            <a:r>
              <a:rPr lang="en-US" baseline="0" dirty="0"/>
              <a:t> STEP, we hurt fewer people. We were gathering over 900% more information than before, having conversations with our contractors, and identifying areas for improvement.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27</a:t>
            </a:fld>
            <a:endParaRPr lang="en-US" dirty="0"/>
          </a:p>
        </p:txBody>
      </p:sp>
    </p:spTree>
    <p:extLst>
      <p:ext uri="{BB962C8B-B14F-4D97-AF65-F5344CB8AC3E}">
        <p14:creationId xmlns:p14="http://schemas.microsoft.com/office/powerpoint/2010/main" val="1391692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28</a:t>
            </a:fld>
            <a:endParaRPr lang="en-US" dirty="0"/>
          </a:p>
        </p:txBody>
      </p:sp>
    </p:spTree>
    <p:extLst>
      <p:ext uri="{BB962C8B-B14F-4D97-AF65-F5344CB8AC3E}">
        <p14:creationId xmlns:p14="http://schemas.microsoft.com/office/powerpoint/2010/main" val="2135160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SIIR Rate is slowly increasing</a:t>
            </a:r>
          </a:p>
        </p:txBody>
      </p:sp>
      <p:sp>
        <p:nvSpPr>
          <p:cNvPr id="4" name="Slide Number Placeholder 3"/>
          <p:cNvSpPr>
            <a:spLocks noGrp="1"/>
          </p:cNvSpPr>
          <p:nvPr>
            <p:ph type="sldNum" sz="quarter" idx="10"/>
          </p:nvPr>
        </p:nvSpPr>
        <p:spPr/>
        <p:txBody>
          <a:bodyPr/>
          <a:lstStyle/>
          <a:p>
            <a:fld id="{6F8F99EA-98FF-4507-B426-98C4C18A652A}" type="slidenum">
              <a:rPr lang="en-US" smtClean="0"/>
              <a:pPr/>
              <a:t>29</a:t>
            </a:fld>
            <a:endParaRPr lang="en-US" dirty="0"/>
          </a:p>
        </p:txBody>
      </p:sp>
    </p:spTree>
    <p:extLst>
      <p:ext uri="{BB962C8B-B14F-4D97-AF65-F5344CB8AC3E}">
        <p14:creationId xmlns:p14="http://schemas.microsoft.com/office/powerpoint/2010/main" val="1200164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 initiative is not a typical safety program that has a</a:t>
            </a:r>
            <a:r>
              <a:rPr lang="en-US" baseline="0" dirty="0"/>
              <a:t> beginning and an ending (like safety bingo or an incentives). STEP was created by a team of operations, safety and leadership. To avoid the common safety “program” issue of “flavor of the month”, the STEP “process” was originally designed to evolve over time before the current version begins to become stagnate. So, we are not done yet…the next version of STEP has begun!</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30</a:t>
            </a:fld>
            <a:endParaRPr lang="en-US" dirty="0"/>
          </a:p>
        </p:txBody>
      </p:sp>
    </p:spTree>
    <p:extLst>
      <p:ext uri="{BB962C8B-B14F-4D97-AF65-F5344CB8AC3E}">
        <p14:creationId xmlns:p14="http://schemas.microsoft.com/office/powerpoint/2010/main" val="39364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31</a:t>
            </a:fld>
            <a:endParaRPr lang="en-US" dirty="0"/>
          </a:p>
        </p:txBody>
      </p:sp>
    </p:spTree>
    <p:extLst>
      <p:ext uri="{BB962C8B-B14F-4D97-AF65-F5344CB8AC3E}">
        <p14:creationId xmlns:p14="http://schemas.microsoft.com/office/powerpoint/2010/main" val="48005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overview….Although this seems very data oriented, stress it’s about having more relevant </a:t>
            </a:r>
            <a:r>
              <a:rPr lang="en-US" b="1" dirty="0"/>
              <a:t>conversations</a:t>
            </a:r>
            <a:r>
              <a:rPr lang="en-US" dirty="0"/>
              <a:t> and trying to get ahead of incidents and injuries.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 SLIDE:</a:t>
            </a:r>
            <a:endParaRPr lang="en-US"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32</a:t>
            </a:fld>
            <a:endParaRPr lang="en-US" dirty="0"/>
          </a:p>
        </p:txBody>
      </p:sp>
    </p:spTree>
    <p:extLst>
      <p:ext uri="{BB962C8B-B14F-4D97-AF65-F5344CB8AC3E}">
        <p14:creationId xmlns:p14="http://schemas.microsoft.com/office/powerpoint/2010/main" val="196742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focus. </a:t>
            </a:r>
          </a:p>
          <a:p>
            <a:r>
              <a:rPr lang="en-US" b="1" dirty="0"/>
              <a:t>REVIEW SLIDE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33</a:t>
            </a:fld>
            <a:endParaRPr lang="en-US" dirty="0"/>
          </a:p>
        </p:txBody>
      </p:sp>
    </p:spTree>
    <p:extLst>
      <p:ext uri="{BB962C8B-B14F-4D97-AF65-F5344CB8AC3E}">
        <p14:creationId xmlns:p14="http://schemas.microsoft.com/office/powerpoint/2010/main" val="3790456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3760085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810852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make a living by what we get, but we make a life by what we give.</a:t>
            </a:r>
          </a:p>
          <a:p>
            <a:r>
              <a:rPr lang="en-US" sz="1200" b="0" i="0" kern="1200" dirty="0">
                <a:solidFill>
                  <a:schemeClr val="tx1"/>
                </a:solidFill>
                <a:effectLst/>
                <a:latin typeface="+mn-lt"/>
                <a:ea typeface="+mn-ea"/>
                <a:cs typeface="+mn-cs"/>
              </a:rPr>
              <a:t>Far and away the best prize that life has to offer is the chance to work hard at work worth doing.</a:t>
            </a:r>
            <a:endParaRPr lang="en-US" dirty="0"/>
          </a:p>
        </p:txBody>
      </p:sp>
      <p:sp>
        <p:nvSpPr>
          <p:cNvPr id="4" name="Slide Number Placeholder 3"/>
          <p:cNvSpPr>
            <a:spLocks noGrp="1"/>
          </p:cNvSpPr>
          <p:nvPr>
            <p:ph type="sldNum" sz="quarter" idx="10"/>
          </p:nvPr>
        </p:nvSpPr>
        <p:spPr/>
        <p:txBody>
          <a:bodyPr/>
          <a:lstStyle/>
          <a:p>
            <a:fld id="{96000008-ABC9-4E16-8428-EC4FF5D1450D}" type="slidenum">
              <a:rPr lang="en-US" smtClean="0"/>
              <a:pPr/>
              <a:t>3</a:t>
            </a:fld>
            <a:endParaRPr lang="en-US"/>
          </a:p>
        </p:txBody>
      </p:sp>
    </p:spTree>
    <p:extLst>
      <p:ext uri="{BB962C8B-B14F-4D97-AF65-F5344CB8AC3E}">
        <p14:creationId xmlns:p14="http://schemas.microsoft.com/office/powerpoint/2010/main" val="157390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Review how to use the STEP checklist.</a:t>
            </a:r>
          </a:p>
        </p:txBody>
      </p:sp>
      <p:sp>
        <p:nvSpPr>
          <p:cNvPr id="4" name="Slide Number Placeholder 3"/>
          <p:cNvSpPr>
            <a:spLocks noGrp="1"/>
          </p:cNvSpPr>
          <p:nvPr>
            <p:ph type="sldNum" sz="quarter" idx="5"/>
          </p:nvPr>
        </p:nvSpPr>
        <p:spPr/>
        <p:txBody>
          <a:bodyPr/>
          <a:lstStyle/>
          <a:p>
            <a:pPr>
              <a:defRPr/>
            </a:pPr>
            <a:fld id="{C284AE4A-FDC4-4254-8A22-2E235FD9D0C2}"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535497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37</a:t>
            </a:fld>
            <a:endParaRPr lang="en-US" dirty="0"/>
          </a:p>
        </p:txBody>
      </p:sp>
    </p:spTree>
    <p:extLst>
      <p:ext uri="{BB962C8B-B14F-4D97-AF65-F5344CB8AC3E}">
        <p14:creationId xmlns:p14="http://schemas.microsoft.com/office/powerpoint/2010/main" val="32478598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how we approach and coach as we have conversations.</a:t>
            </a:r>
          </a:p>
        </p:txBody>
      </p:sp>
      <p:sp>
        <p:nvSpPr>
          <p:cNvPr id="4" name="Slide Number Placeholder 3"/>
          <p:cNvSpPr>
            <a:spLocks noGrp="1"/>
          </p:cNvSpPr>
          <p:nvPr>
            <p:ph type="sldNum" sz="quarter" idx="10"/>
          </p:nvPr>
        </p:nvSpPr>
        <p:spPr/>
        <p:txBody>
          <a:bodyPr/>
          <a:lstStyle/>
          <a:p>
            <a:fld id="{6F8F99EA-98FF-4507-B426-98C4C18A652A}" type="slidenum">
              <a:rPr lang="en-US" smtClean="0"/>
              <a:pPr/>
              <a:t>38</a:t>
            </a:fld>
            <a:endParaRPr lang="en-US" dirty="0"/>
          </a:p>
        </p:txBody>
      </p:sp>
    </p:spTree>
    <p:extLst>
      <p:ext uri="{BB962C8B-B14F-4D97-AF65-F5344CB8AC3E}">
        <p14:creationId xmlns:p14="http://schemas.microsoft.com/office/powerpoint/2010/main" val="3692796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39</a:t>
            </a:fld>
            <a:endParaRPr lang="en-US" dirty="0"/>
          </a:p>
        </p:txBody>
      </p:sp>
    </p:spTree>
    <p:extLst>
      <p:ext uri="{BB962C8B-B14F-4D97-AF65-F5344CB8AC3E}">
        <p14:creationId xmlns:p14="http://schemas.microsoft.com/office/powerpoint/2010/main" val="8869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r>
              <a:rPr lang="en-US" dirty="0"/>
              <a:t>Something</a:t>
            </a:r>
            <a:r>
              <a:rPr lang="en-US" baseline="0" dirty="0"/>
              <a:t> people don’t often think about is strategies for giving rewarding feedback….especially the last one.</a:t>
            </a:r>
          </a:p>
          <a:p>
            <a:r>
              <a:rPr lang="en-US" baseline="0" dirty="0"/>
              <a:t>Most people have heard the phrase “praise in public and reprimand in private”. That is only partially correct…never praise someone in public unless you have their permission first. Some people rather stay in the background and be informal leaders. Or, if you single people out in a crowd, this might be embarrassing and they could hear about it from their friends at a later time (e.g., sucking up comments).</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40</a:t>
            </a:fld>
            <a:endParaRPr lang="en-US" dirty="0"/>
          </a:p>
        </p:txBody>
      </p:sp>
    </p:spTree>
    <p:extLst>
      <p:ext uri="{BB962C8B-B14F-4D97-AF65-F5344CB8AC3E}">
        <p14:creationId xmlns:p14="http://schemas.microsoft.com/office/powerpoint/2010/main" val="111099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skill that take a great deal of skill is listening. Listening and getting into a conversation are keys to helping make the STEP process a success. </a:t>
            </a:r>
          </a:p>
          <a:p>
            <a:r>
              <a:rPr lang="en-US" b="1" dirty="0"/>
              <a:t>Non-Listener: </a:t>
            </a:r>
            <a:r>
              <a:rPr lang="en-US" dirty="0"/>
              <a:t>You are blatantly not listening…this may be a skill we need when we have multiple conversations going on around us.</a:t>
            </a:r>
            <a:r>
              <a:rPr lang="en-US" baseline="0" dirty="0"/>
              <a:t> To be a good listener, in some instances, we may need to be a non-listener.</a:t>
            </a:r>
          </a:p>
          <a:p>
            <a:r>
              <a:rPr lang="en-US" b="1" dirty="0"/>
              <a:t>Marginal Listener: </a:t>
            </a:r>
            <a:r>
              <a:rPr lang="en-US" dirty="0"/>
              <a:t>this</a:t>
            </a:r>
            <a:r>
              <a:rPr lang="en-US" baseline="0" dirty="0"/>
              <a:t> level is where are maybe multitasking and trying to listen at the same time. In today's work world, with many conference calls, one might be tempted to multitask while on a conference call (show of hands….how many of you ?)</a:t>
            </a:r>
          </a:p>
          <a:p>
            <a:r>
              <a:rPr lang="en-US" b="1" baseline="0" dirty="0"/>
              <a:t>Evaluative Listener:</a:t>
            </a:r>
            <a:r>
              <a:rPr lang="en-US" baseline="0" dirty="0"/>
              <a:t> Have you ever caught yourself wanting to finish someone’s sentence…or thinking about your rely even before the person has finished their sentence? </a:t>
            </a:r>
          </a:p>
          <a:p>
            <a:r>
              <a:rPr lang="en-US" b="1" baseline="0" dirty="0"/>
              <a:t>Active Listener: </a:t>
            </a:r>
            <a:r>
              <a:rPr lang="en-US" baseline="0" dirty="0"/>
              <a:t>is a skill where you probably could repeat back exactly what was said and you seek clarification through paraphrasing and questions before you make a comment. This is the level we want to strive for.</a:t>
            </a:r>
          </a:p>
          <a:p>
            <a:r>
              <a:rPr lang="en-US" baseline="0" dirty="0"/>
              <a:t>Empathic Listener: Is the step above Active listening where you not only listen well and be an active part of the conversation, but you also look for cues from body language, word choice, word order and general affect of the person your speaking with. This is the level many clinicians and counselors hold conversations (Have you ever hear someone say…How does that make you feel??) </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41</a:t>
            </a:fld>
            <a:endParaRPr lang="en-US" dirty="0"/>
          </a:p>
        </p:txBody>
      </p:sp>
    </p:spTree>
    <p:extLst>
      <p:ext uri="{BB962C8B-B14F-4D97-AF65-F5344CB8AC3E}">
        <p14:creationId xmlns:p14="http://schemas.microsoft.com/office/powerpoint/2010/main" val="344740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and give personal examples…they work the best for this communication skills!</a:t>
            </a:r>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42</a:t>
            </a:fld>
            <a:endParaRPr lang="en-US" dirty="0"/>
          </a:p>
        </p:txBody>
      </p:sp>
    </p:spTree>
    <p:extLst>
      <p:ext uri="{BB962C8B-B14F-4D97-AF65-F5344CB8AC3E}">
        <p14:creationId xmlns:p14="http://schemas.microsoft.com/office/powerpoint/2010/main" val="1411197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you go out to do a safety observations, think about what you may observe, what have you seen in the past and what should be your focus for this observation. Sometimes it’s easy to focus on things we find interesting and this can take our minds off of what we need to be focusing on….be intentional in your observations!</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43</a:t>
            </a:fld>
            <a:endParaRPr lang="en-US" dirty="0"/>
          </a:p>
        </p:txBody>
      </p:sp>
    </p:spTree>
    <p:extLst>
      <p:ext uri="{BB962C8B-B14F-4D97-AF65-F5344CB8AC3E}">
        <p14:creationId xmlns:p14="http://schemas.microsoft.com/office/powerpoint/2010/main" val="22651402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56">
              <a:spcBef>
                <a:spcPts val="399"/>
              </a:spcBef>
              <a:defRPr/>
            </a:pPr>
            <a:r>
              <a:rPr lang="en-US" dirty="0"/>
              <a:t>Key methods for conducting a STEP behavioral observation. 100% safe is not the goal for observations—aka pencil whipping. The goal is also NOT to “write someone up and find fault.”  Part of the value of the STEP observation is the discussion with the crew.  Get their feedback.  They can also bring up their own safety concerns.</a:t>
            </a:r>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44</a:t>
            </a:fld>
            <a:endParaRPr lang="en-US" dirty="0"/>
          </a:p>
        </p:txBody>
      </p:sp>
    </p:spTree>
    <p:extLst>
      <p:ext uri="{BB962C8B-B14F-4D97-AF65-F5344CB8AC3E}">
        <p14:creationId xmlns:p14="http://schemas.microsoft.com/office/powerpoint/2010/main" val="365510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56">
              <a:spcBef>
                <a:spcPts val="399"/>
              </a:spcBef>
              <a:defRPr/>
            </a:pPr>
            <a:r>
              <a:rPr lang="en-US" dirty="0"/>
              <a:t>Again focus on the conversation</a:t>
            </a:r>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45</a:t>
            </a:fld>
            <a:endParaRPr lang="en-US" dirty="0"/>
          </a:p>
        </p:txBody>
      </p:sp>
    </p:spTree>
    <p:extLst>
      <p:ext uri="{BB962C8B-B14F-4D97-AF65-F5344CB8AC3E}">
        <p14:creationId xmlns:p14="http://schemas.microsoft.com/office/powerpoint/2010/main" val="230240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a:t>
            </a:fld>
            <a:endParaRPr lang="en-US" dirty="0"/>
          </a:p>
        </p:txBody>
      </p:sp>
    </p:spTree>
    <p:extLst>
      <p:ext uri="{BB962C8B-B14F-4D97-AF65-F5344CB8AC3E}">
        <p14:creationId xmlns:p14="http://schemas.microsoft.com/office/powerpoint/2010/main" val="2196179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7138" y="284163"/>
            <a:ext cx="2001837" cy="1501775"/>
          </a:xfrm>
        </p:spPr>
      </p:sp>
      <p:sp>
        <p:nvSpPr>
          <p:cNvPr id="3" name="Notes Placeholder 2"/>
          <p:cNvSpPr>
            <a:spLocks noGrp="1"/>
          </p:cNvSpPr>
          <p:nvPr>
            <p:ph type="body" idx="1"/>
          </p:nvPr>
        </p:nvSpPr>
        <p:spPr/>
        <p:txBody>
          <a:bodyPr>
            <a:normAutofit/>
          </a:bodyPr>
          <a:lstStyle/>
          <a:p>
            <a:r>
              <a:rPr lang="en-US" dirty="0"/>
              <a:t>Here is how we will define severity…with examples to follow.</a:t>
            </a:r>
          </a:p>
        </p:txBody>
      </p:sp>
      <p:sp>
        <p:nvSpPr>
          <p:cNvPr id="4" name="Slide Number Placeholder 3"/>
          <p:cNvSpPr>
            <a:spLocks noGrp="1"/>
          </p:cNvSpPr>
          <p:nvPr>
            <p:ph type="sldNum" sz="quarter" idx="10"/>
          </p:nvPr>
        </p:nvSpPr>
        <p:spPr/>
        <p:txBody>
          <a:bodyPr/>
          <a:lstStyle/>
          <a:p>
            <a:pPr>
              <a:defRPr/>
            </a:pPr>
            <a:fld id="{952C8973-FA78-4642-937D-520F74506F32}" type="slidenum">
              <a:rPr lang="en-US" smtClean="0"/>
              <a:pPr>
                <a:defRPr/>
              </a:pPr>
              <a:t>46</a:t>
            </a:fld>
            <a:endParaRPr lang="en-US" dirty="0"/>
          </a:p>
        </p:txBody>
      </p:sp>
    </p:spTree>
    <p:extLst>
      <p:ext uri="{BB962C8B-B14F-4D97-AF65-F5344CB8AC3E}">
        <p14:creationId xmlns:p14="http://schemas.microsoft.com/office/powerpoint/2010/main" val="2437444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47</a:t>
            </a:fld>
            <a:endParaRPr lang="en-US" dirty="0"/>
          </a:p>
        </p:txBody>
      </p:sp>
    </p:spTree>
    <p:extLst>
      <p:ext uri="{BB962C8B-B14F-4D97-AF65-F5344CB8AC3E}">
        <p14:creationId xmlns:p14="http://schemas.microsoft.com/office/powerpoint/2010/main" val="47340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feedback from our employees, leaders,</a:t>
            </a:r>
            <a:r>
              <a:rPr lang="en-US" baseline="0" dirty="0"/>
              <a:t> </a:t>
            </a:r>
            <a:r>
              <a:rPr lang="en-US" dirty="0"/>
              <a:t>contractor partners,</a:t>
            </a:r>
            <a:r>
              <a:rPr lang="en-US" baseline="0" dirty="0"/>
              <a:t> </a:t>
            </a:r>
            <a:r>
              <a:rPr lang="en-US" dirty="0"/>
              <a:t>and the survey data, we focused on several changes. </a:t>
            </a:r>
          </a:p>
          <a:p>
            <a:r>
              <a:rPr lang="en-US" b="1" dirty="0"/>
              <a:t>REVIEW SLIDE: </a:t>
            </a:r>
          </a:p>
          <a:p>
            <a:r>
              <a:rPr lang="en-US" dirty="0"/>
              <a:t>Each item will be discussed in more detail in the slides to come.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48</a:t>
            </a:fld>
            <a:endParaRPr lang="en-US" dirty="0"/>
          </a:p>
        </p:txBody>
      </p:sp>
    </p:spTree>
    <p:extLst>
      <p:ext uri="{BB962C8B-B14F-4D97-AF65-F5344CB8AC3E}">
        <p14:creationId xmlns:p14="http://schemas.microsoft.com/office/powerpoint/2010/main" val="4210464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r>
              <a:rPr lang="en-US" dirty="0"/>
              <a:t>Here are the expectations</a:t>
            </a:r>
          </a:p>
        </p:txBody>
      </p:sp>
      <p:sp>
        <p:nvSpPr>
          <p:cNvPr id="4" name="Slide Number Placeholder 3"/>
          <p:cNvSpPr>
            <a:spLocks noGrp="1"/>
          </p:cNvSpPr>
          <p:nvPr>
            <p:ph type="sldNum" sz="quarter" idx="10"/>
          </p:nvPr>
        </p:nvSpPr>
        <p:spPr/>
        <p:txBody>
          <a:bodyPr/>
          <a:lstStyle/>
          <a:p>
            <a:fld id="{6F8F99EA-98FF-4507-B426-98C4C18A652A}" type="slidenum">
              <a:rPr lang="en-US" smtClean="0"/>
              <a:pPr/>
              <a:t>49</a:t>
            </a:fld>
            <a:endParaRPr lang="en-US" dirty="0"/>
          </a:p>
        </p:txBody>
      </p:sp>
    </p:spTree>
    <p:extLst>
      <p:ext uri="{BB962C8B-B14F-4D97-AF65-F5344CB8AC3E}">
        <p14:creationId xmlns:p14="http://schemas.microsoft.com/office/powerpoint/2010/main" val="2855011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 STEP 2.0 we are going to be more intentional….just simply </a:t>
            </a:r>
            <a:r>
              <a:rPr lang="en-US" b="0" dirty="0" err="1"/>
              <a:t>walkig</a:t>
            </a:r>
            <a:r>
              <a:rPr lang="en-US" b="0" dirty="0"/>
              <a:t> the project looking for something wrong.</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51</a:t>
            </a:fld>
            <a:endParaRPr lang="en-US" dirty="0"/>
          </a:p>
        </p:txBody>
      </p:sp>
    </p:spTree>
    <p:extLst>
      <p:ext uri="{BB962C8B-B14F-4D97-AF65-F5344CB8AC3E}">
        <p14:creationId xmlns:p14="http://schemas.microsoft.com/office/powerpoint/2010/main" val="1387914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52</a:t>
            </a:fld>
            <a:endParaRPr lang="en-US" dirty="0"/>
          </a:p>
        </p:txBody>
      </p:sp>
    </p:spTree>
    <p:extLst>
      <p:ext uri="{BB962C8B-B14F-4D97-AF65-F5344CB8AC3E}">
        <p14:creationId xmlns:p14="http://schemas.microsoft.com/office/powerpoint/2010/main" val="1063199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b="1" baseline="0" dirty="0"/>
              <a:t> SLIDE</a:t>
            </a:r>
            <a:endParaRPr lang="en-US" b="1" dirty="0"/>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53</a:t>
            </a:fld>
            <a:endParaRPr lang="en-US" dirty="0"/>
          </a:p>
        </p:txBody>
      </p:sp>
    </p:spTree>
    <p:extLst>
      <p:ext uri="{BB962C8B-B14F-4D97-AF65-F5344CB8AC3E}">
        <p14:creationId xmlns:p14="http://schemas.microsoft.com/office/powerpoint/2010/main" val="270326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our past injuries, these have been found to be possible precursors or things that may cause serious injuries. So the Team may review this list as they are going over the week look back/ahead to help identify a potential for an observation.</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54</a:t>
            </a:fld>
            <a:endParaRPr lang="en-US" dirty="0"/>
          </a:p>
        </p:txBody>
      </p:sp>
    </p:spTree>
    <p:extLst>
      <p:ext uri="{BB962C8B-B14F-4D97-AF65-F5344CB8AC3E}">
        <p14:creationId xmlns:p14="http://schemas.microsoft.com/office/powerpoint/2010/main" val="1393767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 y="496888"/>
            <a:ext cx="3430588" cy="2573337"/>
          </a:xfrm>
        </p:spPr>
      </p:sp>
      <p:sp>
        <p:nvSpPr>
          <p:cNvPr id="3" name="Notes Placeholder 2"/>
          <p:cNvSpPr>
            <a:spLocks noGrp="1"/>
          </p:cNvSpPr>
          <p:nvPr>
            <p:ph type="body" idx="1"/>
          </p:nvPr>
        </p:nvSpPr>
        <p:spPr/>
        <p:txBody>
          <a:bodyPr>
            <a:normAutofit fontScale="77500" lnSpcReduction="20000"/>
          </a:bodyPr>
          <a:lstStyle/>
          <a:p>
            <a:r>
              <a:rPr lang="en-US" sz="1600" dirty="0"/>
              <a:t>Another Diagnosis tool are Error Traps. Again during the project meeting</a:t>
            </a:r>
            <a:r>
              <a:rPr lang="en-US" sz="1600" baseline="0" dirty="0"/>
              <a:t> review the above situations for potential observation targets.</a:t>
            </a:r>
            <a:endParaRPr lang="en-US" sz="1600" dirty="0"/>
          </a:p>
          <a:p>
            <a:endParaRPr lang="en-US" sz="1600" dirty="0"/>
          </a:p>
          <a:p>
            <a:r>
              <a:rPr lang="en-US" sz="1600" b="1" dirty="0"/>
              <a:t>Error Trap History in Southern Company.</a:t>
            </a:r>
          </a:p>
          <a:p>
            <a:r>
              <a:rPr lang="en-US" sz="1600" dirty="0"/>
              <a:t>Dr. Chong Chui, PhD  from MIT</a:t>
            </a:r>
          </a:p>
          <a:p>
            <a:r>
              <a:rPr lang="en-US" sz="1600" dirty="0"/>
              <a:t>- Studied 87,000 events over the last 8 years in our industry and found that:</a:t>
            </a:r>
          </a:p>
          <a:p>
            <a:pPr defTabSz="914071" eaLnBrk="0" fontAlgn="base" hangingPunct="0">
              <a:spcBef>
                <a:spcPct val="30000"/>
              </a:spcBef>
              <a:spcAft>
                <a:spcPct val="0"/>
              </a:spcAft>
              <a:defRPr/>
            </a:pPr>
            <a:endParaRPr lang="en-US" sz="1600" dirty="0"/>
          </a:p>
          <a:p>
            <a:pPr marL="171420" indent="-171420" defTabSz="914071" eaLnBrk="0" fontAlgn="base" hangingPunct="0">
              <a:spcBef>
                <a:spcPct val="30000"/>
              </a:spcBef>
              <a:spcAft>
                <a:spcPct val="0"/>
              </a:spcAft>
              <a:buFont typeface="Arial" panose="020B0604020202020204" pitchFamily="34" charset="0"/>
              <a:buChar char="•"/>
              <a:defRPr/>
            </a:pPr>
            <a:r>
              <a:rPr lang="en-US" sz="1600" b="1" dirty="0"/>
              <a:t>As error traps increase, probability of injury or event increases.</a:t>
            </a:r>
          </a:p>
          <a:p>
            <a:pPr marL="171420" indent="-171420" defTabSz="914071" eaLnBrk="0" fontAlgn="base" hangingPunct="0">
              <a:spcBef>
                <a:spcPct val="30000"/>
              </a:spcBef>
              <a:spcAft>
                <a:spcPct val="0"/>
              </a:spcAft>
              <a:buFont typeface="Arial" panose="020B0604020202020204" pitchFamily="34" charset="0"/>
              <a:buChar char="•"/>
              <a:defRPr/>
            </a:pPr>
            <a:r>
              <a:rPr lang="en-US" sz="1600" b="1" dirty="0"/>
              <a:t> </a:t>
            </a:r>
          </a:p>
          <a:p>
            <a:pPr marL="171420" indent="-171420" defTabSz="914071" eaLnBrk="0" fontAlgn="base" hangingPunct="0">
              <a:spcBef>
                <a:spcPct val="30000"/>
              </a:spcBef>
              <a:spcAft>
                <a:spcPct val="0"/>
              </a:spcAft>
              <a:buFont typeface="Arial" panose="020B0604020202020204" pitchFamily="34" charset="0"/>
              <a:buChar char="•"/>
              <a:defRPr/>
            </a:pPr>
            <a:r>
              <a:rPr lang="en-US" sz="1600" b="1" dirty="0"/>
              <a:t>Human Error increases by a factor of 5 for every 5 degree increase in temperature.</a:t>
            </a:r>
          </a:p>
          <a:p>
            <a:pPr marL="171420" indent="-171420">
              <a:buFont typeface="Arial" panose="020B0604020202020204" pitchFamily="34" charset="0"/>
              <a:buChar char="•"/>
            </a:pPr>
            <a:endParaRPr lang="en-US" sz="1600" b="1" dirty="0"/>
          </a:p>
          <a:p>
            <a:pPr marL="171420" indent="-171420">
              <a:buFont typeface="Arial" panose="020B0604020202020204" pitchFamily="34" charset="0"/>
              <a:buChar char="•"/>
            </a:pPr>
            <a:r>
              <a:rPr lang="en-US" sz="1600" b="1" dirty="0"/>
              <a:t>71% of electrocutions in T&amp;D occur on Fridays! </a:t>
            </a:r>
          </a:p>
          <a:p>
            <a:pPr marL="171420" indent="-171420">
              <a:buFont typeface="Arial" panose="020B0604020202020204" pitchFamily="34" charset="0"/>
              <a:buChar char="•"/>
            </a:pPr>
            <a:endParaRPr lang="en-US" sz="1600" dirty="0"/>
          </a:p>
          <a:p>
            <a:pPr marL="171420" indent="-171420">
              <a:buFont typeface="Arial" panose="020B0604020202020204" pitchFamily="34" charset="0"/>
              <a:buChar char="•"/>
            </a:pPr>
            <a:r>
              <a:rPr lang="en-US" sz="1600" b="1" dirty="0"/>
              <a:t>Human Error events peak between 1:30 and 2:30 in the afternoon. </a:t>
            </a:r>
          </a:p>
          <a:p>
            <a:endParaRPr lang="en-US" sz="1600" dirty="0"/>
          </a:p>
          <a:p>
            <a:pPr defTabSz="914237">
              <a:defRPr/>
            </a:pPr>
            <a:r>
              <a:rPr lang="en-US" sz="1600" dirty="0"/>
              <a:t>AUDIENCE:  Do these statistics surprise you?  How are you feeling right now after lunch trying to digest this dialogue on HP theory?</a:t>
            </a:r>
          </a:p>
          <a:p>
            <a:pPr defTabSz="914237">
              <a:defRPr/>
            </a:pPr>
            <a:endParaRPr lang="en-US" sz="1600" dirty="0"/>
          </a:p>
          <a:p>
            <a:pPr defTabSz="914237">
              <a:defRPr/>
            </a:pPr>
            <a:r>
              <a:rPr lang="en-US" sz="1600" dirty="0"/>
              <a:t>These are a fact of life, not going away.</a:t>
            </a:r>
          </a:p>
          <a:p>
            <a:pPr defTabSz="914237">
              <a:defRPr/>
            </a:pPr>
            <a:endParaRPr lang="en-US" sz="1600" dirty="0"/>
          </a:p>
          <a:p>
            <a:pPr defTabSz="914237">
              <a:defRPr/>
            </a:pPr>
            <a:r>
              <a:rPr lang="en-US" sz="1600" dirty="0"/>
              <a:t>Ex. In meeting with Fluor – they acknowledged that 70% of their accidents in a specific location occurred in the hour after lunch</a:t>
            </a:r>
          </a:p>
          <a:p>
            <a:endParaRPr lang="en-US" baseline="0" dirty="0"/>
          </a:p>
        </p:txBody>
      </p:sp>
      <p:sp>
        <p:nvSpPr>
          <p:cNvPr id="4" name="Slide Number Placeholder 3"/>
          <p:cNvSpPr>
            <a:spLocks noGrp="1"/>
          </p:cNvSpPr>
          <p:nvPr>
            <p:ph type="sldNum" sz="quarter" idx="10"/>
          </p:nvPr>
        </p:nvSpPr>
        <p:spPr/>
        <p:txBody>
          <a:bodyPr/>
          <a:lstStyle/>
          <a:p>
            <a:pPr>
              <a:defRPr/>
            </a:pPr>
            <a:fld id="{99493186-1060-4F10-AF3C-51670774DAA8}" type="slidenum">
              <a:rPr lang="en-US" smtClean="0"/>
              <a:pPr>
                <a:defRPr/>
              </a:pPr>
              <a:t>55</a:t>
            </a:fld>
            <a:endParaRPr lang="en-US" dirty="0"/>
          </a:p>
        </p:txBody>
      </p:sp>
    </p:spTree>
    <p:extLst>
      <p:ext uri="{BB962C8B-B14F-4D97-AF65-F5344CB8AC3E}">
        <p14:creationId xmlns:p14="http://schemas.microsoft.com/office/powerpoint/2010/main" val="30762194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56</a:t>
            </a:fld>
            <a:endParaRPr lang="en-US" dirty="0"/>
          </a:p>
        </p:txBody>
      </p:sp>
    </p:spTree>
    <p:extLst>
      <p:ext uri="{BB962C8B-B14F-4D97-AF65-F5344CB8AC3E}">
        <p14:creationId xmlns:p14="http://schemas.microsoft.com/office/powerpoint/2010/main" val="79985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REVIEW SLIDE</a:t>
            </a:r>
            <a:endParaRPr lang="en-US" b="1"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a:t>
            </a:fld>
            <a:endParaRPr lang="en-US" dirty="0"/>
          </a:p>
        </p:txBody>
      </p:sp>
    </p:spTree>
    <p:extLst>
      <p:ext uri="{BB962C8B-B14F-4D97-AF65-F5344CB8AC3E}">
        <p14:creationId xmlns:p14="http://schemas.microsoft.com/office/powerpoint/2010/main" val="523115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SLIDE</a:t>
            </a:r>
          </a:p>
          <a:p>
            <a:r>
              <a:rPr lang="en-US" b="0" dirty="0"/>
              <a:t> </a:t>
            </a:r>
          </a:p>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57</a:t>
            </a:fld>
            <a:endParaRPr lang="en-US" dirty="0"/>
          </a:p>
        </p:txBody>
      </p:sp>
    </p:spTree>
    <p:extLst>
      <p:ext uri="{BB962C8B-B14F-4D97-AF65-F5344CB8AC3E}">
        <p14:creationId xmlns:p14="http://schemas.microsoft.com/office/powerpoint/2010/main" val="3732722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SLIDE:</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59</a:t>
            </a:fld>
            <a:endParaRPr lang="en-US" dirty="0"/>
          </a:p>
        </p:txBody>
      </p:sp>
    </p:spTree>
    <p:extLst>
      <p:ext uri="{BB962C8B-B14F-4D97-AF65-F5344CB8AC3E}">
        <p14:creationId xmlns:p14="http://schemas.microsoft.com/office/powerpoint/2010/main" val="166130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we will gage quality</a:t>
            </a:r>
          </a:p>
        </p:txBody>
      </p:sp>
      <p:sp>
        <p:nvSpPr>
          <p:cNvPr id="4" name="Slide Number Placeholder 3"/>
          <p:cNvSpPr>
            <a:spLocks noGrp="1"/>
          </p:cNvSpPr>
          <p:nvPr>
            <p:ph type="sldNum" sz="quarter" idx="10"/>
          </p:nvPr>
        </p:nvSpPr>
        <p:spPr/>
        <p:txBody>
          <a:bodyPr/>
          <a:lstStyle/>
          <a:p>
            <a:fld id="{6F8F99EA-98FF-4507-B426-98C4C18A652A}" type="slidenum">
              <a:rPr lang="en-US" smtClean="0"/>
              <a:pPr/>
              <a:t>60</a:t>
            </a:fld>
            <a:endParaRPr lang="en-US" dirty="0"/>
          </a:p>
        </p:txBody>
      </p:sp>
    </p:spTree>
    <p:extLst>
      <p:ext uri="{BB962C8B-B14F-4D97-AF65-F5344CB8AC3E}">
        <p14:creationId xmlns:p14="http://schemas.microsoft.com/office/powerpoint/2010/main" val="27670885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a:t>
            </a:r>
            <a:r>
              <a:rPr lang="en-US" baseline="0" dirty="0"/>
              <a:t> how we can improve quality</a:t>
            </a:r>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61</a:t>
            </a:fld>
            <a:endParaRPr lang="en-US" dirty="0"/>
          </a:p>
        </p:txBody>
      </p:sp>
    </p:spTree>
    <p:extLst>
      <p:ext uri="{BB962C8B-B14F-4D97-AF65-F5344CB8AC3E}">
        <p14:creationId xmlns:p14="http://schemas.microsoft.com/office/powerpoint/2010/main" val="3797899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Slide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62</a:t>
            </a:fld>
            <a:endParaRPr lang="en-US" dirty="0"/>
          </a:p>
        </p:txBody>
      </p:sp>
    </p:spTree>
    <p:extLst>
      <p:ext uri="{BB962C8B-B14F-4D97-AF65-F5344CB8AC3E}">
        <p14:creationId xmlns:p14="http://schemas.microsoft.com/office/powerpoint/2010/main" val="3115107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63</a:t>
            </a:fld>
            <a:endParaRPr lang="en-US" dirty="0"/>
          </a:p>
        </p:txBody>
      </p:sp>
    </p:spTree>
    <p:extLst>
      <p:ext uri="{BB962C8B-B14F-4D97-AF65-F5344CB8AC3E}">
        <p14:creationId xmlns:p14="http://schemas.microsoft.com/office/powerpoint/2010/main" val="3606547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Slide</a:t>
            </a:r>
          </a:p>
        </p:txBody>
      </p:sp>
      <p:sp>
        <p:nvSpPr>
          <p:cNvPr id="4" name="Slide Number Placeholder 3"/>
          <p:cNvSpPr>
            <a:spLocks noGrp="1"/>
          </p:cNvSpPr>
          <p:nvPr>
            <p:ph type="sldNum" sz="quarter" idx="10"/>
          </p:nvPr>
        </p:nvSpPr>
        <p:spPr/>
        <p:txBody>
          <a:bodyPr/>
          <a:lstStyle/>
          <a:p>
            <a:fld id="{6F8F99EA-98FF-4507-B426-98C4C18A652A}" type="slidenum">
              <a:rPr lang="en-US" smtClean="0"/>
              <a:pPr/>
              <a:t>64</a:t>
            </a:fld>
            <a:endParaRPr lang="en-US" dirty="0"/>
          </a:p>
        </p:txBody>
      </p:sp>
    </p:spTree>
    <p:extLst>
      <p:ext uri="{BB962C8B-B14F-4D97-AF65-F5344CB8AC3E}">
        <p14:creationId xmlns:p14="http://schemas.microsoft.com/office/powerpoint/2010/main" val="2845887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65</a:t>
            </a:fld>
            <a:endParaRPr lang="en-US" dirty="0"/>
          </a:p>
        </p:txBody>
      </p:sp>
    </p:spTree>
    <p:extLst>
      <p:ext uri="{BB962C8B-B14F-4D97-AF65-F5344CB8AC3E}">
        <p14:creationId xmlns:p14="http://schemas.microsoft.com/office/powerpoint/2010/main" val="102457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6</a:t>
            </a:fld>
            <a:endParaRPr lang="en-US" dirty="0"/>
          </a:p>
        </p:txBody>
      </p:sp>
    </p:spTree>
    <p:extLst>
      <p:ext uri="{BB962C8B-B14F-4D97-AF65-F5344CB8AC3E}">
        <p14:creationId xmlns:p14="http://schemas.microsoft.com/office/powerpoint/2010/main" val="209735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F99EA-98FF-4507-B426-98C4C18A652A}" type="slidenum">
              <a:rPr lang="en-US" smtClean="0"/>
              <a:pPr/>
              <a:t>7</a:t>
            </a:fld>
            <a:endParaRPr lang="en-US" dirty="0"/>
          </a:p>
        </p:txBody>
      </p:sp>
    </p:spTree>
    <p:extLst>
      <p:ext uri="{BB962C8B-B14F-4D97-AF65-F5344CB8AC3E}">
        <p14:creationId xmlns:p14="http://schemas.microsoft.com/office/powerpoint/2010/main" val="104040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pPr>
              <a:defRPr/>
            </a:pPr>
            <a:fld id="{ECD0D2BD-AAD8-4CE2-9A14-1417F6BD8537}" type="slidenum">
              <a:rPr lang="en-US" smtClean="0"/>
              <a:pPr>
                <a:defRPr/>
              </a:pPr>
              <a:t>8</a:t>
            </a:fld>
            <a:endParaRPr lang="en-US" dirty="0"/>
          </a:p>
        </p:txBody>
      </p:sp>
    </p:spTree>
    <p:extLst>
      <p:ext uri="{BB962C8B-B14F-4D97-AF65-F5344CB8AC3E}">
        <p14:creationId xmlns:p14="http://schemas.microsoft.com/office/powerpoint/2010/main" val="369175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rPr>
              <a:t>Think of it this way…I am responsible for my driving behavior. A policeman has the authority to uphold the LAW. However, both of us are ACCOUNTABLE for our duties, me obeying the speed limit and the officers for upholding it.</a:t>
            </a:r>
            <a:endParaRPr lang="en-US" dirty="0"/>
          </a:p>
        </p:txBody>
      </p:sp>
      <p:sp>
        <p:nvSpPr>
          <p:cNvPr id="4" name="Slide Number Placeholder 3"/>
          <p:cNvSpPr>
            <a:spLocks noGrp="1"/>
          </p:cNvSpPr>
          <p:nvPr>
            <p:ph type="sldNum" sz="quarter" idx="10"/>
          </p:nvPr>
        </p:nvSpPr>
        <p:spPr/>
        <p:txBody>
          <a:bodyPr/>
          <a:lstStyle/>
          <a:p>
            <a:pPr>
              <a:defRPr/>
            </a:pPr>
            <a:fld id="{1AA9CF4A-5E53-4E32-A659-90AA07136525}" type="slidenum">
              <a:rPr lang="en-US" smtClean="0"/>
              <a:pPr>
                <a:defRPr/>
              </a:pPr>
              <a:t>9</a:t>
            </a:fld>
            <a:endParaRPr lang="en-US" dirty="0"/>
          </a:p>
        </p:txBody>
      </p:sp>
    </p:spTree>
    <p:extLst>
      <p:ext uri="{BB962C8B-B14F-4D97-AF65-F5344CB8AC3E}">
        <p14:creationId xmlns:p14="http://schemas.microsoft.com/office/powerpoint/2010/main" val="14934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1353650"/>
            <a:ext cx="6705600" cy="754355"/>
          </a:xfrm>
          <a:prstGeom prst="rect">
            <a:avLst/>
          </a:prstGeom>
        </p:spPr>
        <p:txBody>
          <a:bodyPr/>
          <a:lstStyle>
            <a:lvl1pPr>
              <a:defRPr sz="3200">
                <a:solidFill>
                  <a:srgbClr val="1F497D"/>
                </a:solidFill>
                <a:latin typeface="Arial Black"/>
                <a:cs typeface="Arial Black"/>
              </a:defRPr>
            </a:lvl1pPr>
          </a:lstStyle>
          <a:p>
            <a:r>
              <a:rPr lang="en-US" dirty="0"/>
              <a:t>CLICK TO EDIT MASTER TITLE STYLE</a:t>
            </a:r>
          </a:p>
        </p:txBody>
      </p:sp>
      <p:sp>
        <p:nvSpPr>
          <p:cNvPr id="3" name="Subtitle 2"/>
          <p:cNvSpPr>
            <a:spLocks noGrp="1"/>
          </p:cNvSpPr>
          <p:nvPr>
            <p:ph type="subTitle" idx="1"/>
          </p:nvPr>
        </p:nvSpPr>
        <p:spPr>
          <a:xfrm>
            <a:off x="1371600" y="2503412"/>
            <a:ext cx="6400800" cy="1752600"/>
          </a:xfrm>
          <a:prstGeom prst="rect">
            <a:avLst/>
          </a:prstGeom>
        </p:spPr>
        <p:txBody>
          <a:bodyPr/>
          <a:lstStyle>
            <a:lvl1pPr marL="0" indent="0" algn="ctr">
              <a:buNone/>
              <a:defRPr sz="2400" b="0" i="0">
                <a:solidFill>
                  <a:srgbClr val="1F497D"/>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61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14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1B6130BA-9826-4484-96E7-98E5F6AC1D2B}" type="slidenum">
              <a:rPr lang="en-US" smtClean="0"/>
              <a:pPr>
                <a:defRPr/>
              </a:pPr>
              <a:t>‹#›</a:t>
            </a:fld>
            <a:endParaRPr lang="en-US"/>
          </a:p>
        </p:txBody>
      </p:sp>
      <p:pic>
        <p:nvPicPr>
          <p:cNvPr id="8" name="Picture 7" descr="Predictive SolutionsHR"/>
          <p:cNvPicPr>
            <a:picLocks noChangeAspect="1" noChangeArrowheads="1"/>
          </p:cNvPicPr>
          <p:nvPr userDrawn="1"/>
        </p:nvPicPr>
        <p:blipFill>
          <a:blip r:embed="rId2" cstate="print"/>
          <a:srcRect/>
          <a:stretch>
            <a:fillRect/>
          </a:stretch>
        </p:blipFill>
        <p:spPr bwMode="auto">
          <a:xfrm>
            <a:off x="76200" y="6324600"/>
            <a:ext cx="1752600" cy="446088"/>
          </a:xfrm>
          <a:prstGeom prst="rect">
            <a:avLst/>
          </a:prstGeom>
          <a:noFill/>
          <a:ln w="9525">
            <a:noFill/>
            <a:miter lim="800000"/>
            <a:headEnd/>
            <a:tailEnd/>
          </a:ln>
        </p:spPr>
      </p:pic>
    </p:spTree>
    <p:extLst>
      <p:ext uri="{BB962C8B-B14F-4D97-AF65-F5344CB8AC3E}">
        <p14:creationId xmlns:p14="http://schemas.microsoft.com/office/powerpoint/2010/main" val="416402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7663" indent="-347663">
              <a:buFont typeface="Wingdings" pitchFamily="2" charset="2"/>
              <a:buChar char="Ø"/>
              <a:defRPr>
                <a:solidFill>
                  <a:schemeClr val="tx1"/>
                </a:solidFill>
              </a:defRPr>
            </a:lvl1pPr>
            <a:lvl2pPr>
              <a:defRPr>
                <a:solidFill>
                  <a:srgbClr val="1F497D"/>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5417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2881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a:xfrm>
            <a:off x="6400800" y="6356350"/>
            <a:ext cx="2289048" cy="365760"/>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3657600" y="6324600"/>
            <a:ext cx="1981200" cy="365760"/>
          </a:xfrm>
          <a:prstGeom prst="rect">
            <a:avLst/>
          </a:prstGeom>
        </p:spPr>
        <p:txBody>
          <a:bodyPr/>
          <a:lstStyle/>
          <a:p>
            <a:pPr>
              <a:defRPr/>
            </a:pPr>
            <a:fld id="{8BAD4867-45A6-401E-BB0A-BA20D5106392}"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09398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2.xml"/><Relationship Id="rId5"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PT-Background-Rays-Lighter.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2" name="Rectangle 11"/>
          <p:cNvSpPr/>
          <p:nvPr userDrawn="1"/>
        </p:nvSpPr>
        <p:spPr>
          <a:xfrm>
            <a:off x="44450" y="44450"/>
            <a:ext cx="9048750" cy="6762750"/>
          </a:xfrm>
          <a:prstGeom prst="rect">
            <a:avLst/>
          </a:prstGeom>
          <a:noFill/>
          <a:ln w="111125" cap="sq" cmpd="sng">
            <a:solidFill>
              <a:schemeClr val="tx2"/>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271318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6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PPT-Background-Rays-Lighter.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44450"/>
            <a:ext cx="9144000" cy="6858000"/>
          </a:xfrm>
          <a:prstGeom prst="rect">
            <a:avLst/>
          </a:prstGeom>
        </p:spPr>
      </p:pic>
      <p:sp>
        <p:nvSpPr>
          <p:cNvPr id="2" name="Title Placeholder 1"/>
          <p:cNvSpPr>
            <a:spLocks noGrp="1"/>
          </p:cNvSpPr>
          <p:nvPr>
            <p:ph type="title"/>
          </p:nvPr>
        </p:nvSpPr>
        <p:spPr>
          <a:xfrm>
            <a:off x="457200" y="607550"/>
            <a:ext cx="8229600" cy="4846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65250"/>
            <a:ext cx="8229600" cy="4760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44450" y="44450"/>
            <a:ext cx="9048750" cy="6762750"/>
          </a:xfrm>
          <a:prstGeom prst="rect">
            <a:avLst/>
          </a:prstGeom>
          <a:noFill/>
          <a:ln w="111125" cap="sq" cmpd="sng">
            <a:solidFill>
              <a:schemeClr val="tx2"/>
            </a:solidFill>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3023393" y="6532518"/>
            <a:ext cx="3090862" cy="200055"/>
          </a:xfrm>
          <a:prstGeom prst="rect">
            <a:avLst/>
          </a:prstGeom>
          <a:noFill/>
        </p:spPr>
        <p:txBody>
          <a:bodyPr>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pPr algn="ctr">
              <a:defRPr/>
            </a:pPr>
            <a:r>
              <a:rPr lang="en-US" sz="700" b="0" dirty="0">
                <a:solidFill>
                  <a:srgbClr val="606060"/>
                </a:solidFill>
                <a:latin typeface="Verdana" charset="0"/>
              </a:rPr>
              <a:t>Predictive Solutions - Proprietary and Confidential</a:t>
            </a:r>
          </a:p>
        </p:txBody>
      </p:sp>
      <p:sp>
        <p:nvSpPr>
          <p:cNvPr id="14" name="Title 1"/>
          <p:cNvSpPr txBox="1">
            <a:spLocks/>
          </p:cNvSpPr>
          <p:nvPr userDrawn="1"/>
        </p:nvSpPr>
        <p:spPr>
          <a:xfrm>
            <a:off x="2964999" y="6276562"/>
            <a:ext cx="3207651" cy="24530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rgbClr val="1F497D"/>
                </a:solidFill>
                <a:latin typeface="Verdana"/>
                <a:ea typeface="+mj-ea"/>
                <a:cs typeface="Verdana"/>
              </a:defRPr>
            </a:lvl1pPr>
          </a:lstStyle>
          <a:p>
            <a:pPr algn="ctr"/>
            <a:r>
              <a:rPr lang="en-US" sz="2000" i="1" dirty="0"/>
              <a:t>People </a:t>
            </a:r>
            <a:r>
              <a:rPr lang="en-US" sz="2000" i="1" dirty="0">
                <a:effectLst/>
              </a:rPr>
              <a:t>Power</a:t>
            </a:r>
            <a:r>
              <a:rPr lang="en-US" sz="2000" i="1" dirty="0"/>
              <a:t> Safety</a:t>
            </a:r>
            <a:endParaRPr lang="en-US" sz="2000" i="1" dirty="0">
              <a:latin typeface="Arial" pitchFamily="34" charset="0"/>
              <a:cs typeface="Arial" pitchFamily="34" charset="0"/>
            </a:endParaRPr>
          </a:p>
        </p:txBody>
      </p:sp>
      <p:pic>
        <p:nvPicPr>
          <p:cNvPr id="4" name="Picture 3"/>
          <p:cNvPicPr>
            <a:picLocks noChangeAspect="1"/>
          </p:cNvPicPr>
          <p:nvPr userDrawn="1"/>
        </p:nvPicPr>
        <p:blipFill>
          <a:blip r:embed="rId8"/>
          <a:stretch>
            <a:fillRect/>
          </a:stretch>
        </p:blipFill>
        <p:spPr>
          <a:xfrm>
            <a:off x="6416084" y="6181821"/>
            <a:ext cx="2543399" cy="359672"/>
          </a:xfrm>
          <a:prstGeom prst="rect">
            <a:avLst/>
          </a:prstGeom>
        </p:spPr>
      </p:pic>
      <p:pic>
        <p:nvPicPr>
          <p:cNvPr id="12" name="Picture 11">
            <a:extLst>
              <a:ext uri="{FF2B5EF4-FFF2-40B4-BE49-F238E27FC236}">
                <a16:creationId xmlns:a16="http://schemas.microsoft.com/office/drawing/2014/main" id="{314266D3-8899-494F-A863-CEDFC4807C8C}"/>
              </a:ext>
            </a:extLst>
          </p:cNvPr>
          <p:cNvPicPr>
            <a:picLocks noChangeAspect="1"/>
          </p:cNvPicPr>
          <p:nvPr userDrawn="1"/>
        </p:nvPicPr>
        <p:blipFill>
          <a:blip r:embed="rId9"/>
          <a:stretch>
            <a:fillRect/>
          </a:stretch>
        </p:blipFill>
        <p:spPr>
          <a:xfrm>
            <a:off x="652415" y="5953716"/>
            <a:ext cx="782630" cy="782630"/>
          </a:xfrm>
          <a:prstGeom prst="rect">
            <a:avLst/>
          </a:prstGeom>
        </p:spPr>
      </p:pic>
    </p:spTree>
    <p:custDataLst>
      <p:tags r:id="rId6"/>
    </p:custDataLst>
    <p:extLst>
      <p:ext uri="{BB962C8B-B14F-4D97-AF65-F5344CB8AC3E}">
        <p14:creationId xmlns:p14="http://schemas.microsoft.com/office/powerpoint/2010/main" val="3343488400"/>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59" r:id="rId3"/>
    <p:sldLayoutId id="2147483660" r:id="rId4"/>
  </p:sldLayoutIdLst>
  <p:txStyles>
    <p:titleStyle>
      <a:lvl1pPr algn="l" defTabSz="457200" rtl="0" eaLnBrk="1" latinLnBrk="0" hangingPunct="1">
        <a:spcBef>
          <a:spcPct val="0"/>
        </a:spcBef>
        <a:buNone/>
        <a:defRPr sz="3200" b="1" i="0" kern="1200">
          <a:solidFill>
            <a:srgbClr val="1F497D"/>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b="0" i="0" kern="1200">
          <a:solidFill>
            <a:srgbClr val="1F497D"/>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2.png"/><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5.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4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40.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image" Target="../media/image11.jpeg"/><Relationship Id="rId4" Type="http://schemas.openxmlformats.org/officeDocument/2006/relationships/image" Target="../media/image3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53341" y="3418733"/>
            <a:ext cx="6400800" cy="734704"/>
          </a:xfrm>
        </p:spPr>
        <p:txBody>
          <a:bodyPr/>
          <a:lstStyle/>
          <a:p>
            <a:pPr marL="0" indent="0" algn="ctr">
              <a:buNone/>
            </a:pPr>
            <a:r>
              <a:rPr lang="en-US" sz="3200" b="1" i="1" dirty="0"/>
              <a:t>People Power Safety</a:t>
            </a:r>
            <a:endParaRPr lang="en-US" sz="3200" i="1" dirty="0">
              <a:solidFill>
                <a:schemeClr val="tx1"/>
              </a:solidFill>
            </a:endParaRPr>
          </a:p>
        </p:txBody>
      </p:sp>
      <p:sp>
        <p:nvSpPr>
          <p:cNvPr id="9" name="Subtitle 2"/>
          <p:cNvSpPr txBox="1">
            <a:spLocks/>
          </p:cNvSpPr>
          <p:nvPr/>
        </p:nvSpPr>
        <p:spPr>
          <a:xfrm>
            <a:off x="156756" y="4041931"/>
            <a:ext cx="8797463" cy="734704"/>
          </a:xfrm>
          <a:prstGeom prst="rect">
            <a:avLst/>
          </a:prstGeom>
        </p:spPr>
        <p:txBody>
          <a:bodyPr/>
          <a:lstStyle>
            <a:lvl1pPr marL="0" indent="0" algn="ctr" defTabSz="457200" rtl="0" eaLnBrk="1" latinLnBrk="0" hangingPunct="1">
              <a:spcBef>
                <a:spcPct val="20000"/>
              </a:spcBef>
              <a:buFont typeface="Arial"/>
              <a:buNone/>
              <a:defRPr sz="2400" b="0" i="0" kern="1200">
                <a:solidFill>
                  <a:srgbClr val="1F497D"/>
                </a:solidFill>
                <a:latin typeface="Verdana"/>
                <a:ea typeface="+mn-ea"/>
                <a:cs typeface="Verdan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400" b="1" dirty="0">
                <a:solidFill>
                  <a:schemeClr val="tx1"/>
                </a:solidFill>
              </a:rPr>
              <a:t>STEP Refresher Training</a:t>
            </a:r>
          </a:p>
          <a:p>
            <a:r>
              <a:rPr lang="en-US" sz="3400" b="1" dirty="0">
                <a:solidFill>
                  <a:schemeClr val="tx1"/>
                </a:solidFill>
              </a:rPr>
              <a:t>Instructor</a:t>
            </a:r>
            <a:r>
              <a:rPr lang="en-US" sz="3400" b="1">
                <a:solidFill>
                  <a:schemeClr val="tx1"/>
                </a:solidFill>
              </a:rPr>
              <a:t>: </a:t>
            </a:r>
            <a:endParaRPr lang="en-US" sz="3400" dirty="0">
              <a:solidFill>
                <a:schemeClr val="tx1"/>
              </a:solidFill>
            </a:endParaRPr>
          </a:p>
        </p:txBody>
      </p:sp>
      <p:pic>
        <p:nvPicPr>
          <p:cNvPr id="4" name="Picture 3"/>
          <p:cNvPicPr>
            <a:picLocks noChangeAspect="1"/>
          </p:cNvPicPr>
          <p:nvPr/>
        </p:nvPicPr>
        <p:blipFill>
          <a:blip r:embed="rId4"/>
          <a:stretch>
            <a:fillRect/>
          </a:stretch>
        </p:blipFill>
        <p:spPr>
          <a:xfrm>
            <a:off x="2014384" y="5477725"/>
            <a:ext cx="4917474" cy="695399"/>
          </a:xfrm>
          <a:prstGeom prst="rect">
            <a:avLst/>
          </a:prstGeom>
        </p:spPr>
      </p:pic>
      <p:pic>
        <p:nvPicPr>
          <p:cNvPr id="10" name="Picture 9">
            <a:extLst>
              <a:ext uri="{FF2B5EF4-FFF2-40B4-BE49-F238E27FC236}">
                <a16:creationId xmlns:a16="http://schemas.microsoft.com/office/drawing/2014/main" id="{2EBF7A79-9D5C-4390-A0D1-3ACDB010DAC7}"/>
              </a:ext>
            </a:extLst>
          </p:cNvPr>
          <p:cNvPicPr>
            <a:picLocks noChangeAspect="1"/>
          </p:cNvPicPr>
          <p:nvPr/>
        </p:nvPicPr>
        <p:blipFill>
          <a:blip r:embed="rId5"/>
          <a:stretch>
            <a:fillRect/>
          </a:stretch>
        </p:blipFill>
        <p:spPr>
          <a:xfrm>
            <a:off x="2946725" y="201209"/>
            <a:ext cx="3217524" cy="3217524"/>
          </a:xfrm>
          <a:prstGeom prst="rect">
            <a:avLst/>
          </a:prstGeom>
        </p:spPr>
      </p:pic>
    </p:spTree>
    <p:custDataLst>
      <p:tags r:id="rId1"/>
    </p:custDataLst>
    <p:extLst>
      <p:ext uri="{BB962C8B-B14F-4D97-AF65-F5344CB8AC3E}">
        <p14:creationId xmlns:p14="http://schemas.microsoft.com/office/powerpoint/2010/main" val="144232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536700" y="276225"/>
            <a:ext cx="5994400" cy="762000"/>
          </a:xfrm>
        </p:spPr>
        <p:txBody>
          <a:bodyPr/>
          <a:lstStyle/>
          <a:p>
            <a:pPr algn="ctr" eaLnBrk="1" hangingPunct="1">
              <a:defRPr/>
            </a:pPr>
            <a:r>
              <a:rPr lang="en-US" sz="3600" kern="1200" dirty="0">
                <a:solidFill>
                  <a:prstClr val="black"/>
                </a:solidFill>
                <a:latin typeface="+mj-lt"/>
                <a:ea typeface="+mn-ea"/>
                <a:cs typeface="Arial" charset="0"/>
              </a:rPr>
              <a:t>Definitions</a:t>
            </a:r>
            <a:endParaRPr lang="en-US" sz="3600" dirty="0">
              <a:latin typeface="+mj-lt"/>
            </a:endParaRPr>
          </a:p>
        </p:txBody>
      </p:sp>
      <p:pic>
        <p:nvPicPr>
          <p:cNvPr id="5126" name="Picture 6"/>
          <p:cNvPicPr>
            <a:picLocks noChangeAspect="1" noChangeArrowheads="1"/>
          </p:cNvPicPr>
          <p:nvPr/>
        </p:nvPicPr>
        <p:blipFill>
          <a:blip r:embed="rId3" cstate="print"/>
          <a:srcRect/>
          <a:stretch>
            <a:fillRect/>
          </a:stretch>
        </p:blipFill>
        <p:spPr bwMode="auto">
          <a:xfrm>
            <a:off x="4572000" y="1251000"/>
            <a:ext cx="4038600" cy="20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0819" name="Rectangle 7"/>
          <p:cNvSpPr>
            <a:spLocks noChangeArrowheads="1"/>
          </p:cNvSpPr>
          <p:nvPr/>
        </p:nvSpPr>
        <p:spPr bwMode="auto">
          <a:xfrm>
            <a:off x="533400" y="3581843"/>
            <a:ext cx="6400800" cy="2233613"/>
          </a:xfrm>
          <a:prstGeom prst="rect">
            <a:avLst/>
          </a:prstGeom>
          <a:noFill/>
          <a:ln w="9525">
            <a:noFill/>
            <a:miter lim="800000"/>
            <a:headEnd/>
            <a:tailEnd/>
          </a:ln>
        </p:spPr>
        <p:txBody>
          <a:bodyPr>
            <a:spAutoFit/>
          </a:bodyPr>
          <a:lstStyle/>
          <a:p>
            <a:pPr marL="228600" indent="-228600">
              <a:spcBef>
                <a:spcPct val="20000"/>
              </a:spcBef>
            </a:pPr>
            <a:r>
              <a:rPr lang="en-US" sz="2400" b="1" u="sng" dirty="0">
                <a:solidFill>
                  <a:srgbClr val="000000"/>
                </a:solidFill>
                <a:cs typeface="Arial" charset="0"/>
              </a:rPr>
              <a:t>Examples:</a:t>
            </a:r>
          </a:p>
          <a:p>
            <a:pPr marL="228600" indent="-228600">
              <a:spcBef>
                <a:spcPct val="20000"/>
              </a:spcBef>
              <a:buFont typeface="Arial" charset="0"/>
              <a:buChar char="•"/>
            </a:pPr>
            <a:r>
              <a:rPr lang="en-US" sz="2400" b="1" dirty="0">
                <a:solidFill>
                  <a:srgbClr val="000000"/>
                </a:solidFill>
                <a:cs typeface="Arial" charset="0"/>
              </a:rPr>
              <a:t>OSHA Recordable Incidence Rates</a:t>
            </a:r>
          </a:p>
          <a:p>
            <a:pPr marL="228600" indent="-228600">
              <a:spcBef>
                <a:spcPct val="20000"/>
              </a:spcBef>
              <a:buFont typeface="Arial" charset="0"/>
              <a:buChar char="•"/>
            </a:pPr>
            <a:r>
              <a:rPr lang="en-US" sz="2400" b="1" dirty="0">
                <a:solidFill>
                  <a:srgbClr val="000000"/>
                </a:solidFill>
                <a:cs typeface="Arial" charset="0"/>
              </a:rPr>
              <a:t>Lost Workday Case Rates</a:t>
            </a:r>
          </a:p>
          <a:p>
            <a:pPr marL="228600" indent="-228600">
              <a:spcBef>
                <a:spcPct val="20000"/>
              </a:spcBef>
              <a:buFont typeface="Arial" charset="0"/>
              <a:buChar char="•"/>
            </a:pPr>
            <a:r>
              <a:rPr lang="en-US" sz="2400" b="1" dirty="0">
                <a:solidFill>
                  <a:srgbClr val="000000"/>
                </a:solidFill>
                <a:cs typeface="Arial" charset="0"/>
              </a:rPr>
              <a:t>First Aid cases</a:t>
            </a:r>
          </a:p>
          <a:p>
            <a:pPr marL="228600" indent="-228600">
              <a:spcBef>
                <a:spcPct val="20000"/>
              </a:spcBef>
              <a:buFont typeface="Arial" charset="0"/>
              <a:buChar char="•"/>
            </a:pPr>
            <a:r>
              <a:rPr lang="en-US" sz="2400" b="1" dirty="0">
                <a:solidFill>
                  <a:srgbClr val="000000"/>
                </a:solidFill>
                <a:cs typeface="Arial" charset="0"/>
              </a:rPr>
              <a:t>Near Misses</a:t>
            </a:r>
          </a:p>
        </p:txBody>
      </p:sp>
      <p:sp>
        <p:nvSpPr>
          <p:cNvPr id="290820" name="Rectangle 5"/>
          <p:cNvSpPr>
            <a:spLocks noChangeArrowheads="1"/>
          </p:cNvSpPr>
          <p:nvPr/>
        </p:nvSpPr>
        <p:spPr bwMode="auto">
          <a:xfrm>
            <a:off x="304800" y="1050925"/>
            <a:ext cx="4191000" cy="2246769"/>
          </a:xfrm>
          <a:prstGeom prst="rect">
            <a:avLst/>
          </a:prstGeom>
          <a:noFill/>
          <a:ln w="9525">
            <a:noFill/>
            <a:miter lim="800000"/>
            <a:headEnd/>
            <a:tailEnd/>
          </a:ln>
        </p:spPr>
        <p:txBody>
          <a:bodyPr>
            <a:spAutoFit/>
          </a:bodyPr>
          <a:lstStyle/>
          <a:p>
            <a:pPr>
              <a:buFont typeface="Arial" charset="0"/>
              <a:buNone/>
            </a:pPr>
            <a:r>
              <a:rPr lang="en-US" sz="2800" b="1" u="sng" dirty="0">
                <a:solidFill>
                  <a:srgbClr val="000000"/>
                </a:solidFill>
                <a:cs typeface="Times New Roman" pitchFamily="18" charset="0"/>
              </a:rPr>
              <a:t>Lagging Indicators  </a:t>
            </a:r>
          </a:p>
          <a:p>
            <a:r>
              <a:rPr lang="en-US" sz="2800" b="1" dirty="0">
                <a:solidFill>
                  <a:srgbClr val="000000"/>
                </a:solidFill>
                <a:cs typeface="Times New Roman" pitchFamily="18" charset="0"/>
              </a:rPr>
              <a:t>Measuring an organization’s safety performance based on historical loss information</a:t>
            </a:r>
          </a:p>
        </p:txBody>
      </p:sp>
    </p:spTree>
    <p:extLst>
      <p:ext uri="{BB962C8B-B14F-4D97-AF65-F5344CB8AC3E}">
        <p14:creationId xmlns:p14="http://schemas.microsoft.com/office/powerpoint/2010/main" val="318087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183" y="333137"/>
            <a:ext cx="7032694" cy="6524863"/>
          </a:xfrm>
          <a:prstGeom prst="rect">
            <a:avLst/>
          </a:prstGeom>
          <a:noFill/>
          <a:effectLst>
            <a:outerShdw blurRad="76200" dir="18900000" sy="23000" kx="-1200000" algn="bl" rotWithShape="0">
              <a:prstClr val="black">
                <a:alpha val="20000"/>
              </a:prstClr>
            </a:outerShdw>
          </a:effectLst>
        </p:spPr>
        <p:txBody>
          <a:bodyPr wrap="none" rtlCol="0">
            <a:spAutoFit/>
          </a:bodyPr>
          <a:lstStyle/>
          <a:p>
            <a:r>
              <a:rPr lang="en-US" sz="4800" b="1" dirty="0">
                <a:solidFill>
                  <a:schemeClr val="accent2">
                    <a:lumMod val="75000"/>
                  </a:schemeClr>
                </a:solidFill>
                <a:effectLst>
                  <a:outerShdw blurRad="38100" dist="38100" dir="2700000" algn="tl">
                    <a:srgbClr val="000000">
                      <a:alpha val="43137"/>
                    </a:srgbClr>
                  </a:outerShdw>
                </a:effectLst>
              </a:rPr>
              <a:t>Responsibility:</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Before</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Leading</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Ownership</a:t>
            </a:r>
          </a:p>
          <a:p>
            <a:pPr lvl="1">
              <a:spcBef>
                <a:spcPts val="3000"/>
              </a:spcBef>
              <a:buFont typeface="Wingdings" pitchFamily="2" charset="2"/>
              <a:buChar char="Ø"/>
            </a:pPr>
            <a:r>
              <a:rPr lang="en-US" sz="3600" dirty="0">
                <a:effectLst>
                  <a:outerShdw blurRad="38100" dist="38100" dir="2700000" algn="tl">
                    <a:srgbClr val="000000">
                      <a:alpha val="43137"/>
                    </a:srgbClr>
                  </a:outerShdw>
                </a:effectLst>
              </a:rPr>
              <a:t> </a:t>
            </a:r>
            <a:r>
              <a:rPr lang="en-US" sz="3600" b="1" i="1" dirty="0">
                <a:solidFill>
                  <a:srgbClr val="AF0101"/>
                </a:solidFill>
                <a:effectLst>
                  <a:outerShdw blurRad="38100" dist="38100" dir="2700000" algn="tl">
                    <a:srgbClr val="000000">
                      <a:alpha val="43137"/>
                    </a:srgbClr>
                  </a:outerShdw>
                </a:effectLst>
              </a:rPr>
              <a:t>What you do… </a:t>
            </a:r>
            <a:br>
              <a:rPr lang="en-US" sz="3600" b="1" i="1" dirty="0">
                <a:solidFill>
                  <a:srgbClr val="AF0101"/>
                </a:solidFill>
                <a:effectLst>
                  <a:outerShdw blurRad="38100" dist="38100" dir="2700000" algn="tl">
                    <a:srgbClr val="000000">
                      <a:alpha val="43137"/>
                    </a:srgbClr>
                  </a:outerShdw>
                </a:effectLst>
              </a:rPr>
            </a:br>
            <a:r>
              <a:rPr lang="en-US" sz="3600" b="1" i="1" dirty="0">
                <a:solidFill>
                  <a:srgbClr val="AF0101"/>
                </a:solidFill>
                <a:effectLst>
                  <a:outerShdw blurRad="38100" dist="38100" dir="2700000" algn="tl">
                    <a:srgbClr val="000000">
                      <a:alpha val="43137"/>
                    </a:srgbClr>
                  </a:outerShdw>
                </a:effectLst>
              </a:rPr>
              <a:t>      when no one is watching!</a:t>
            </a:r>
          </a:p>
          <a:p>
            <a:pPr lvl="1">
              <a:lnSpc>
                <a:spcPct val="150000"/>
              </a:lnSpc>
              <a:buFont typeface="Wingdings" pitchFamily="2" charset="2"/>
              <a:buChar char="Ø"/>
            </a:pPr>
            <a:endParaRPr lang="en-US" sz="3600" dirty="0">
              <a:effectLst>
                <a:outerShdw blurRad="38100" dist="38100" dir="2700000" algn="tl">
                  <a:srgbClr val="000000">
                    <a:alpha val="43137"/>
                  </a:srgbClr>
                </a:outerShdw>
              </a:effectLst>
            </a:endParaRPr>
          </a:p>
          <a:p>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3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ChangeArrowheads="1"/>
          </p:cNvSpPr>
          <p:nvPr/>
        </p:nvSpPr>
        <p:spPr bwMode="auto">
          <a:xfrm>
            <a:off x="838200" y="3311012"/>
            <a:ext cx="7620000" cy="3046413"/>
          </a:xfrm>
          <a:prstGeom prst="rect">
            <a:avLst/>
          </a:prstGeom>
          <a:noFill/>
          <a:ln w="9525">
            <a:noFill/>
            <a:miter lim="800000"/>
            <a:headEnd/>
            <a:tailEnd/>
          </a:ln>
        </p:spPr>
        <p:txBody>
          <a:bodyPr>
            <a:spAutoFit/>
          </a:bodyPr>
          <a:lstStyle/>
          <a:p>
            <a:pPr marL="455613" lvl="1" indent="1588"/>
            <a:endParaRPr lang="en-US" sz="2400" b="1" dirty="0">
              <a:solidFill>
                <a:srgbClr val="000000"/>
              </a:solidFill>
              <a:cs typeface="Arial" charset="0"/>
            </a:endParaRPr>
          </a:p>
          <a:p>
            <a:pPr marL="228600" indent="-228600">
              <a:spcBef>
                <a:spcPct val="20000"/>
              </a:spcBef>
            </a:pPr>
            <a:r>
              <a:rPr lang="en-US" sz="2400" b="1" i="1" u="sng" dirty="0">
                <a:solidFill>
                  <a:srgbClr val="000000"/>
                </a:solidFill>
                <a:cs typeface="Arial" charset="0"/>
              </a:rPr>
              <a:t>Examples:</a:t>
            </a:r>
          </a:p>
          <a:p>
            <a:pPr marL="228600" indent="-228600">
              <a:spcBef>
                <a:spcPct val="20000"/>
              </a:spcBef>
              <a:buFont typeface="Arial" charset="0"/>
              <a:buChar char="•"/>
            </a:pPr>
            <a:r>
              <a:rPr lang="en-US" sz="2400" b="1" dirty="0">
                <a:solidFill>
                  <a:srgbClr val="000000"/>
                </a:solidFill>
                <a:cs typeface="Arial" charset="0"/>
              </a:rPr>
              <a:t>Job Hazard Analyses / Job Safety Analyses</a:t>
            </a:r>
          </a:p>
          <a:p>
            <a:pPr marL="228600" indent="-228600">
              <a:spcBef>
                <a:spcPct val="20000"/>
              </a:spcBef>
              <a:buFont typeface="Arial" charset="0"/>
              <a:buChar char="•"/>
            </a:pPr>
            <a:r>
              <a:rPr lang="en-US" sz="2400" b="1" dirty="0">
                <a:solidFill>
                  <a:srgbClr val="000000"/>
                </a:solidFill>
                <a:cs typeface="Arial" charset="0"/>
              </a:rPr>
              <a:t>Observations</a:t>
            </a:r>
          </a:p>
          <a:p>
            <a:pPr marL="228600" indent="-228600">
              <a:spcBef>
                <a:spcPct val="20000"/>
              </a:spcBef>
              <a:buFont typeface="Arial" charset="0"/>
              <a:buChar char="•"/>
            </a:pPr>
            <a:r>
              <a:rPr lang="en-US" sz="2400" b="1" dirty="0">
                <a:solidFill>
                  <a:srgbClr val="000000"/>
                </a:solidFill>
                <a:cs typeface="Arial" charset="0"/>
              </a:rPr>
              <a:t>Employee Perception/Safety Culture Survey</a:t>
            </a:r>
          </a:p>
          <a:p>
            <a:pPr marL="228600" indent="-228600">
              <a:spcBef>
                <a:spcPct val="20000"/>
              </a:spcBef>
              <a:buFont typeface="Arial" charset="0"/>
              <a:buChar char="•"/>
            </a:pPr>
            <a:r>
              <a:rPr lang="en-US" sz="2400" b="1" dirty="0">
                <a:solidFill>
                  <a:srgbClr val="000000"/>
                </a:solidFill>
                <a:cs typeface="Arial" charset="0"/>
              </a:rPr>
              <a:t>Training Completion and Effectiveness</a:t>
            </a:r>
          </a:p>
          <a:p>
            <a:pPr marL="455613" lvl="1" indent="1588"/>
            <a:endParaRPr lang="en-US" sz="2400" b="1" dirty="0">
              <a:solidFill>
                <a:srgbClr val="000000"/>
              </a:solidFill>
              <a:cs typeface="Arial" charset="0"/>
            </a:endParaRPr>
          </a:p>
        </p:txBody>
      </p:sp>
      <p:pic>
        <p:nvPicPr>
          <p:cNvPr id="292866" name="Picture 4" descr="Binocular2.jpg"/>
          <p:cNvPicPr>
            <a:picLocks noChangeAspect="1"/>
          </p:cNvPicPr>
          <p:nvPr/>
        </p:nvPicPr>
        <p:blipFill>
          <a:blip r:embed="rId3" cstate="print"/>
          <a:srcRect/>
          <a:stretch>
            <a:fillRect/>
          </a:stretch>
        </p:blipFill>
        <p:spPr bwMode="auto">
          <a:xfrm>
            <a:off x="196850" y="1039764"/>
            <a:ext cx="3994150" cy="2662238"/>
          </a:xfrm>
          <a:prstGeom prst="rect">
            <a:avLst/>
          </a:prstGeom>
          <a:noFill/>
          <a:ln w="9525">
            <a:noFill/>
            <a:miter lim="800000"/>
            <a:headEnd/>
            <a:tailEnd/>
          </a:ln>
        </p:spPr>
      </p:pic>
      <p:sp>
        <p:nvSpPr>
          <p:cNvPr id="292867" name="Rectangle 5"/>
          <p:cNvSpPr>
            <a:spLocks noChangeArrowheads="1"/>
          </p:cNvSpPr>
          <p:nvPr/>
        </p:nvSpPr>
        <p:spPr bwMode="auto">
          <a:xfrm>
            <a:off x="4279488" y="1145460"/>
            <a:ext cx="4572000" cy="2246769"/>
          </a:xfrm>
          <a:prstGeom prst="rect">
            <a:avLst/>
          </a:prstGeom>
          <a:noFill/>
          <a:ln w="9525">
            <a:noFill/>
            <a:miter lim="800000"/>
            <a:headEnd/>
            <a:tailEnd/>
          </a:ln>
        </p:spPr>
        <p:txBody>
          <a:bodyPr>
            <a:spAutoFit/>
          </a:bodyPr>
          <a:lstStyle/>
          <a:p>
            <a:r>
              <a:rPr lang="en-US" sz="2800" b="1" u="sng" dirty="0">
                <a:solidFill>
                  <a:srgbClr val="000000"/>
                </a:solidFill>
                <a:cs typeface="Times New Roman" pitchFamily="18" charset="0"/>
              </a:rPr>
              <a:t>Leading Indicators  </a:t>
            </a:r>
          </a:p>
          <a:p>
            <a:r>
              <a:rPr lang="en-US" sz="2800" b="1" dirty="0">
                <a:solidFill>
                  <a:srgbClr val="000000"/>
                </a:solidFill>
                <a:cs typeface="Times New Roman" pitchFamily="18" charset="0"/>
              </a:rPr>
              <a:t>Measurable factors of performance that may indicate a particular direction or trend </a:t>
            </a:r>
          </a:p>
        </p:txBody>
      </p:sp>
      <p:sp>
        <p:nvSpPr>
          <p:cNvPr id="292868" name="Title 1"/>
          <p:cNvSpPr txBox="1">
            <a:spLocks/>
          </p:cNvSpPr>
          <p:nvPr/>
        </p:nvSpPr>
        <p:spPr bwMode="auto">
          <a:xfrm>
            <a:off x="344488" y="228600"/>
            <a:ext cx="8647112" cy="762000"/>
          </a:xfrm>
          <a:prstGeom prst="rect">
            <a:avLst/>
          </a:prstGeom>
          <a:noFill/>
          <a:ln w="9525">
            <a:noFill/>
            <a:miter lim="800000"/>
            <a:headEnd/>
            <a:tailEnd/>
          </a:ln>
        </p:spPr>
        <p:txBody>
          <a:bodyPr lIns="91311" tIns="45657" rIns="91311" bIns="45657" anchor="ctr"/>
          <a:lstStyle/>
          <a:p>
            <a:pPr algn="ctr"/>
            <a:r>
              <a:rPr lang="en-US" sz="3600" b="1" dirty="0">
                <a:solidFill>
                  <a:srgbClr val="000000"/>
                </a:solidFill>
                <a:latin typeface="+mj-lt"/>
                <a:cs typeface="Arial" charset="0"/>
              </a:rPr>
              <a:t>Definitions</a:t>
            </a:r>
          </a:p>
        </p:txBody>
      </p:sp>
    </p:spTree>
    <p:extLst>
      <p:ext uri="{BB962C8B-B14F-4D97-AF65-F5344CB8AC3E}">
        <p14:creationId xmlns:p14="http://schemas.microsoft.com/office/powerpoint/2010/main" val="146035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318856"/>
            <a:ext cx="9144000" cy="3370153"/>
          </a:xfrm>
          <a:prstGeom prst="rect">
            <a:avLst/>
          </a:prstGeom>
        </p:spPr>
        <p:txBody>
          <a:bodyPr wrap="square">
            <a:spAutoFit/>
          </a:bodyPr>
          <a:lstStyle/>
          <a:p>
            <a:pPr marL="0" lvl="2" algn="ctr">
              <a:spcBef>
                <a:spcPts val="600"/>
              </a:spcBef>
            </a:pPr>
            <a:r>
              <a:rPr lang="en-US" sz="4800" b="1" dirty="0">
                <a:latin typeface="Arial Black" panose="020B0A04020102020204" pitchFamily="34" charset="0"/>
                <a:cs typeface="Arial" panose="020B0604020202020204" pitchFamily="34" charset="0"/>
              </a:rPr>
              <a:t>We Want People to </a:t>
            </a:r>
          </a:p>
          <a:p>
            <a:pPr marL="0" lvl="2" algn="ctr">
              <a:spcBef>
                <a:spcPts val="600"/>
              </a:spcBef>
            </a:pPr>
            <a:r>
              <a:rPr lang="en-US" sz="4800" b="1" dirty="0">
                <a:latin typeface="Arial Black" panose="020B0A04020102020204" pitchFamily="34" charset="0"/>
                <a:cs typeface="Arial" panose="020B0604020202020204" pitchFamily="34" charset="0"/>
              </a:rPr>
              <a:t>Work Safely</a:t>
            </a:r>
          </a:p>
          <a:p>
            <a:pPr marL="0" lvl="2" algn="ctr">
              <a:spcBef>
                <a:spcPts val="600"/>
              </a:spcBef>
            </a:pPr>
            <a:r>
              <a:rPr lang="en-US" sz="4800" b="1" dirty="0">
                <a:latin typeface="Arial Black" panose="020B0A04020102020204" pitchFamily="34" charset="0"/>
                <a:cs typeface="Arial" panose="020B0604020202020204" pitchFamily="34" charset="0"/>
              </a:rPr>
              <a:t> Even </a:t>
            </a:r>
            <a:r>
              <a:rPr lang="en-US" sz="4800" b="1" i="1" dirty="0">
                <a:latin typeface="Arial Black" panose="020B0A04020102020204" pitchFamily="34" charset="0"/>
                <a:cs typeface="Arial" panose="020B0604020202020204" pitchFamily="34" charset="0"/>
              </a:rPr>
              <a:t>When </a:t>
            </a:r>
          </a:p>
          <a:p>
            <a:pPr marL="0" lvl="2" algn="ctr">
              <a:spcBef>
                <a:spcPts val="600"/>
              </a:spcBef>
            </a:pPr>
            <a:r>
              <a:rPr lang="en-US" sz="5400" b="1" i="1" dirty="0">
                <a:solidFill>
                  <a:srgbClr val="C00000"/>
                </a:solidFill>
                <a:effectLst>
                  <a:outerShdw blurRad="38100" dist="38100" dir="2700000" algn="tl">
                    <a:srgbClr val="000000">
                      <a:alpha val="43137"/>
                    </a:srgbClr>
                  </a:outerShdw>
                </a:effectLst>
                <a:latin typeface="Arial Black" pitchFamily="34" charset="0"/>
                <a:cs typeface="Aharoni" pitchFamily="2" charset="-79"/>
              </a:rPr>
              <a:t>No One is Watching!</a:t>
            </a:r>
            <a:endParaRPr lang="en-US" sz="5400" i="1" dirty="0">
              <a:solidFill>
                <a:srgbClr val="C00000"/>
              </a:solidFill>
              <a:effectLst>
                <a:outerShdw blurRad="38100" dist="38100" dir="2700000" algn="tl">
                  <a:srgbClr val="000000">
                    <a:alpha val="43137"/>
                  </a:srgbClr>
                </a:outerShdw>
              </a:effectLst>
              <a:latin typeface="Arial Black" pitchFamily="34" charset="0"/>
              <a:cs typeface="Aharoni" pitchFamily="2" charset="-79"/>
            </a:endParaRPr>
          </a:p>
        </p:txBody>
      </p:sp>
    </p:spTree>
    <p:extLst>
      <p:ext uri="{BB962C8B-B14F-4D97-AF65-F5344CB8AC3E}">
        <p14:creationId xmlns:p14="http://schemas.microsoft.com/office/powerpoint/2010/main" val="95195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34" y="1210101"/>
            <a:ext cx="8458200" cy="1828193"/>
          </a:xfrm>
          <a:prstGeom prst="rect">
            <a:avLst/>
          </a:prstGeom>
        </p:spPr>
        <p:txBody>
          <a:bodyPr wrap="square">
            <a:spAutoFit/>
          </a:bodyPr>
          <a:lstStyle/>
          <a:p>
            <a:r>
              <a:rPr lang="en-US" sz="4800" dirty="0">
                <a:effectLst>
                  <a:outerShdw blurRad="38100" dist="38100" dir="2700000" algn="tl">
                    <a:srgbClr val="000000">
                      <a:alpha val="43137"/>
                    </a:srgbClr>
                  </a:outerShdw>
                </a:effectLst>
              </a:rPr>
              <a:t>Character is what we do </a:t>
            </a:r>
          </a:p>
          <a:p>
            <a:r>
              <a:rPr lang="en-US" sz="4800" b="1" dirty="0">
                <a:effectLst>
                  <a:outerShdw blurRad="38100" dist="38100" dir="2700000" algn="tl">
                    <a:srgbClr val="000000">
                      <a:alpha val="43137"/>
                    </a:srgbClr>
                  </a:outerShdw>
                </a:effectLst>
              </a:rPr>
              <a:t>      when no one is watching</a:t>
            </a:r>
            <a:endParaRPr lang="en-US" sz="4800" dirty="0">
              <a:effectLst>
                <a:outerShdw blurRad="38100" dist="38100" dir="2700000" algn="tl">
                  <a:srgbClr val="000000">
                    <a:alpha val="43137"/>
                  </a:srgbClr>
                </a:outerShdw>
              </a:effectLst>
            </a:endParaRPr>
          </a:p>
        </p:txBody>
      </p:sp>
      <p:sp>
        <p:nvSpPr>
          <p:cNvPr id="3" name="Rectangle 2"/>
          <p:cNvSpPr/>
          <p:nvPr/>
        </p:nvSpPr>
        <p:spPr>
          <a:xfrm>
            <a:off x="6248400" y="2858869"/>
            <a:ext cx="2569934" cy="646331"/>
          </a:xfrm>
          <a:prstGeom prst="rect">
            <a:avLst/>
          </a:prstGeom>
        </p:spPr>
        <p:txBody>
          <a:bodyPr wrap="none">
            <a:spAutoFit/>
          </a:bodyPr>
          <a:lstStyle/>
          <a:p>
            <a:r>
              <a:rPr lang="en-US" sz="3600" b="1" i="1" dirty="0">
                <a:solidFill>
                  <a:prstClr val="black"/>
                </a:solidFill>
                <a:effectLst>
                  <a:outerShdw blurRad="38100" dist="38100" dir="2700000" algn="tl">
                    <a:srgbClr val="000000">
                      <a:alpha val="43137"/>
                    </a:srgbClr>
                  </a:outerShdw>
                </a:effectLst>
              </a:rPr>
              <a:t>– Churchill</a:t>
            </a:r>
            <a:endParaRPr lang="en-US" sz="3600" b="1" i="1" dirty="0">
              <a:effectLst>
                <a:outerShdw blurRad="38100" dist="38100" dir="2700000" algn="tl">
                  <a:srgbClr val="000000">
                    <a:alpha val="43137"/>
                  </a:srgbClr>
                </a:outerShdw>
              </a:effectLst>
            </a:endParaRPr>
          </a:p>
        </p:txBody>
      </p:sp>
      <p:pic>
        <p:nvPicPr>
          <p:cNvPr id="5" name="Picture 4" descr="lens1840233_1293844915Sir_Winston_S_Churchill"/>
          <p:cNvPicPr>
            <a:picLocks noChangeAspect="1" noChangeArrowheads="1"/>
          </p:cNvPicPr>
          <p:nvPr/>
        </p:nvPicPr>
        <p:blipFill>
          <a:blip r:embed="rId2" cstate="screen"/>
          <a:srcRect/>
          <a:stretch>
            <a:fillRect/>
          </a:stretch>
        </p:blipFill>
        <p:spPr bwMode="auto">
          <a:xfrm>
            <a:off x="2188923" y="3038294"/>
            <a:ext cx="2343523" cy="2914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388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296863"/>
            <a:ext cx="9144001" cy="890587"/>
          </a:xfrm>
        </p:spPr>
        <p:txBody>
          <a:bodyPr>
            <a:noAutofit/>
          </a:bodyPr>
          <a:lstStyle/>
          <a:p>
            <a:pPr algn="ctr"/>
            <a:r>
              <a:rPr lang="en-US" sz="4400" b="1" dirty="0">
                <a:solidFill>
                  <a:schemeClr val="tx1"/>
                </a:solidFill>
                <a:latin typeface="+mj-lt"/>
                <a:cs typeface="Arial" panose="020B0604020202020204" pitchFamily="34" charset="0"/>
              </a:rPr>
              <a:t>Where do we start?</a:t>
            </a:r>
          </a:p>
        </p:txBody>
      </p:sp>
      <p:sp>
        <p:nvSpPr>
          <p:cNvPr id="11" name="TextBox 10"/>
          <p:cNvSpPr txBox="1"/>
          <p:nvPr/>
        </p:nvSpPr>
        <p:spPr>
          <a:xfrm>
            <a:off x="3758283" y="1142155"/>
            <a:ext cx="1925782" cy="954107"/>
          </a:xfrm>
          <a:prstGeom prst="rect">
            <a:avLst/>
          </a:prstGeom>
          <a:noFill/>
        </p:spPr>
        <p:txBody>
          <a:bodyPr wrap="square" rtlCol="0">
            <a:spAutoFit/>
          </a:bodyPr>
          <a:lstStyle/>
          <a:p>
            <a:pPr algn="ctr"/>
            <a:r>
              <a:rPr lang="en-US" sz="2800" b="1" dirty="0">
                <a:solidFill>
                  <a:srgbClr val="FF0000"/>
                </a:solidFill>
              </a:rPr>
              <a:t>Make it Personal</a:t>
            </a:r>
          </a:p>
        </p:txBody>
      </p:sp>
      <p:sp>
        <p:nvSpPr>
          <p:cNvPr id="12" name="TextBox 11"/>
          <p:cNvSpPr txBox="1"/>
          <p:nvPr/>
        </p:nvSpPr>
        <p:spPr>
          <a:xfrm>
            <a:off x="1136070" y="5025069"/>
            <a:ext cx="1925782" cy="523220"/>
          </a:xfrm>
          <a:prstGeom prst="rect">
            <a:avLst/>
          </a:prstGeom>
          <a:noFill/>
        </p:spPr>
        <p:txBody>
          <a:bodyPr wrap="square" rtlCol="0">
            <a:spAutoFit/>
          </a:bodyPr>
          <a:lstStyle/>
          <a:p>
            <a:pPr algn="ctr"/>
            <a:r>
              <a:rPr lang="en-US" sz="2800" b="1" dirty="0"/>
              <a:t>Trust</a:t>
            </a:r>
          </a:p>
        </p:txBody>
      </p:sp>
      <p:sp>
        <p:nvSpPr>
          <p:cNvPr id="13" name="TextBox 12"/>
          <p:cNvSpPr txBox="1"/>
          <p:nvPr/>
        </p:nvSpPr>
        <p:spPr>
          <a:xfrm>
            <a:off x="6458697" y="5025069"/>
            <a:ext cx="1925782" cy="954107"/>
          </a:xfrm>
          <a:prstGeom prst="rect">
            <a:avLst/>
          </a:prstGeom>
          <a:noFill/>
        </p:spPr>
        <p:txBody>
          <a:bodyPr wrap="square" rtlCol="0">
            <a:spAutoFit/>
          </a:bodyPr>
          <a:lstStyle/>
          <a:p>
            <a:pPr algn="ctr"/>
            <a:r>
              <a:rPr lang="en-US" sz="2800" b="1" dirty="0"/>
              <a:t>Active Caring</a:t>
            </a:r>
          </a:p>
        </p:txBody>
      </p:sp>
      <p:sp>
        <p:nvSpPr>
          <p:cNvPr id="14" name="Left-Right Arrow 13"/>
          <p:cNvSpPr/>
          <p:nvPr/>
        </p:nvSpPr>
        <p:spPr bwMode="auto">
          <a:xfrm rot="17832261">
            <a:off x="1890266" y="3321384"/>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16" name="Left-Right Arrow 15"/>
          <p:cNvSpPr/>
          <p:nvPr/>
        </p:nvSpPr>
        <p:spPr bwMode="auto">
          <a:xfrm rot="3526051">
            <a:off x="4533777" y="3319577"/>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0" name="Left-Right Arrow 19"/>
          <p:cNvSpPr/>
          <p:nvPr/>
        </p:nvSpPr>
        <p:spPr bwMode="auto">
          <a:xfrm>
            <a:off x="3202673" y="5477940"/>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grpSp>
        <p:nvGrpSpPr>
          <p:cNvPr id="10" name="Group 9"/>
          <p:cNvGrpSpPr/>
          <p:nvPr/>
        </p:nvGrpSpPr>
        <p:grpSpPr>
          <a:xfrm>
            <a:off x="3275708" y="2463883"/>
            <a:ext cx="2875294" cy="2561186"/>
            <a:chOff x="3072483" y="2318519"/>
            <a:chExt cx="3297382" cy="2937164"/>
          </a:xfrm>
        </p:grpSpPr>
        <p:sp>
          <p:nvSpPr>
            <p:cNvPr id="15" name="Isosceles Triangle 14"/>
            <p:cNvSpPr/>
            <p:nvPr/>
          </p:nvSpPr>
          <p:spPr bwMode="auto">
            <a:xfrm>
              <a:off x="3072483" y="2318519"/>
              <a:ext cx="3297382" cy="2937164"/>
            </a:xfrm>
            <a:prstGeom prst="triangle">
              <a:avLst/>
            </a:prstGeom>
            <a:solidFill>
              <a:srgbClr val="010101"/>
            </a:solidFill>
            <a:ln w="63500" cap="flat" cmpd="thickThin" algn="ctr">
              <a:solidFill>
                <a:srgbClr val="EE2E24"/>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3000" i="0" u="none" strike="noStrike" normalizeH="0" baseline="0" dirty="0">
                <a:ln w="18000">
                  <a:solidFill>
                    <a:schemeClr val="accent2">
                      <a:satMod val="140000"/>
                    </a:schemeClr>
                  </a:solidFill>
                  <a:prstDash val="solid"/>
                  <a:miter lim="800000"/>
                </a:ln>
                <a:noFill/>
                <a:latin typeface="Arial" charset="0"/>
                <a:cs typeface="Arial" charset="0"/>
              </a:endParaRPr>
            </a:p>
          </p:txBody>
        </p:sp>
        <p:grpSp>
          <p:nvGrpSpPr>
            <p:cNvPr id="17" name="Group 16"/>
            <p:cNvGrpSpPr/>
            <p:nvPr/>
          </p:nvGrpSpPr>
          <p:grpSpPr>
            <a:xfrm>
              <a:off x="3494571" y="3207746"/>
              <a:ext cx="2487863" cy="1979559"/>
              <a:chOff x="3494571" y="3207746"/>
              <a:chExt cx="2487863" cy="1979559"/>
            </a:xfrm>
          </p:grpSpPr>
          <p:pic>
            <p:nvPicPr>
              <p:cNvPr id="18" name="Picture 2"/>
              <p:cNvPicPr>
                <a:picLocks noChangeAspect="1" noChangeArrowheads="1"/>
              </p:cNvPicPr>
              <p:nvPr/>
            </p:nvPicPr>
            <p:blipFill rotWithShape="1">
              <a:blip r:embed="rId3" cstate="print">
                <a:duotone>
                  <a:prstClr val="black"/>
                  <a:schemeClr val="accent1">
                    <a:tint val="45000"/>
                    <a:satMod val="400000"/>
                  </a:schemeClr>
                </a:duotone>
              </a:blip>
              <a:srcRect l="9808" t="12900" r="7533" b="26464"/>
              <a:stretch/>
            </p:blipFill>
            <p:spPr bwMode="auto">
              <a:xfrm>
                <a:off x="3519971" y="3207746"/>
                <a:ext cx="2410342" cy="1439544"/>
              </a:xfrm>
              <a:prstGeom prst="trapezoid">
                <a:avLst>
                  <a:gd name="adj" fmla="val 52902"/>
                </a:avLst>
              </a:prstGeom>
              <a:noFill/>
              <a:ln w="9525">
                <a:noFill/>
                <a:miter lim="800000"/>
                <a:headEnd/>
                <a:tailEnd/>
              </a:ln>
            </p:spPr>
          </p:pic>
          <p:sp>
            <p:nvSpPr>
              <p:cNvPr id="19" name="Rectangle 18"/>
              <p:cNvSpPr/>
              <p:nvPr/>
            </p:nvSpPr>
            <p:spPr>
              <a:xfrm>
                <a:off x="3494571" y="4647291"/>
                <a:ext cx="2410342" cy="540014"/>
              </a:xfrm>
              <a:prstGeom prst="rect">
                <a:avLst/>
              </a:prstGeom>
              <a:solidFill>
                <a:srgbClr val="01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haroni" panose="02010803020104030203" pitchFamily="2" charset="-79"/>
                  <a:cs typeface="Aharoni" panose="02010803020104030203" pitchFamily="2" charset="-79"/>
                </a:endParaRPr>
              </a:p>
            </p:txBody>
          </p:sp>
          <p:sp>
            <p:nvSpPr>
              <p:cNvPr id="22" name="Rectangle 21"/>
              <p:cNvSpPr/>
              <p:nvPr/>
            </p:nvSpPr>
            <p:spPr>
              <a:xfrm>
                <a:off x="3572092" y="3741436"/>
                <a:ext cx="2410342" cy="603903"/>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Safety </a:t>
                </a:r>
              </a:p>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Step-Change</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spTree>
    <p:extLst>
      <p:ext uri="{BB962C8B-B14F-4D97-AF65-F5344CB8AC3E}">
        <p14:creationId xmlns:p14="http://schemas.microsoft.com/office/powerpoint/2010/main" val="274555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1000"/>
                                        <p:tgtEl>
                                          <p:spTgt spid="16"/>
                                        </p:tgtEl>
                                      </p:cBhvr>
                                    </p:animEffect>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6*min(max(#ppt_w*#ppt_h,.3),1)-7.4)/-.7*#ppt_w"/>
                                          </p:val>
                                        </p:tav>
                                        <p:tav tm="100000">
                                          <p:val>
                                            <p:strVal val="#ppt_w"/>
                                          </p:val>
                                        </p:tav>
                                      </p:tavLst>
                                    </p:anim>
                                    <p:anim calcmode="lin" valueType="num">
                                      <p:cBhvr>
                                        <p:cTn id="20" dur="500" fill="hold"/>
                                        <p:tgtEl>
                                          <p:spTgt spid="13"/>
                                        </p:tgtEl>
                                        <p:attrNameLst>
                                          <p:attrName>ppt_h</p:attrName>
                                        </p:attrNameLst>
                                      </p:cBhvr>
                                      <p:tavLst>
                                        <p:tav tm="0">
                                          <p:val>
                                            <p:strVal val="(6*min(max(#ppt_w*#ppt_h,.3),1)-7.4)/-.7*#ppt_h"/>
                                          </p:val>
                                        </p:tav>
                                        <p:tav tm="100000">
                                          <p:val>
                                            <p:strVal val="#ppt_h"/>
                                          </p:val>
                                        </p:tav>
                                      </p:tavLst>
                                    </p:anim>
                                    <p:anim calcmode="lin" valueType="num">
                                      <p:cBhvr>
                                        <p:cTn id="21" dur="500" fill="hold"/>
                                        <p:tgtEl>
                                          <p:spTgt spid="13"/>
                                        </p:tgtEl>
                                        <p:attrNameLst>
                                          <p:attrName>ppt_x</p:attrName>
                                        </p:attrNameLst>
                                      </p:cBhvr>
                                      <p:tavLst>
                                        <p:tav tm="0">
                                          <p:val>
                                            <p:fltVal val="0.5"/>
                                          </p:val>
                                        </p:tav>
                                        <p:tav tm="100000">
                                          <p:val>
                                            <p:strVal val="#ppt_x"/>
                                          </p:val>
                                        </p:tav>
                                      </p:tavLst>
                                    </p:anim>
                                    <p:anim calcmode="lin" valueType="num">
                                      <p:cBhvr>
                                        <p:cTn id="22"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right)">
                                      <p:cBhvr>
                                        <p:cTn id="30" dur="500"/>
                                        <p:tgtEl>
                                          <p:spTgt spid="20"/>
                                        </p:tgtEl>
                                      </p:cBhvr>
                                    </p:animEffect>
                                  </p:childTnLst>
                                </p:cTn>
                              </p:par>
                            </p:childTnLst>
                          </p:cTn>
                        </p:par>
                        <p:par>
                          <p:cTn id="31" fill="hold">
                            <p:stCondLst>
                              <p:cond delay="500"/>
                            </p:stCondLst>
                            <p:childTnLst>
                              <p:par>
                                <p:cTn id="32" presetID="23" presetClass="entr" presetSubtype="3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strVal val="(6*min(max(#ppt_w*#ppt_h,.3),1)-7.4)/-.7*#ppt_w"/>
                                          </p:val>
                                        </p:tav>
                                        <p:tav tm="100000">
                                          <p:val>
                                            <p:strVal val="#ppt_w"/>
                                          </p:val>
                                        </p:tav>
                                      </p:tavLst>
                                    </p:anim>
                                    <p:anim calcmode="lin" valueType="num">
                                      <p:cBhvr>
                                        <p:cTn id="35" dur="500" fill="hold"/>
                                        <p:tgtEl>
                                          <p:spTgt spid="12"/>
                                        </p:tgtEl>
                                        <p:attrNameLst>
                                          <p:attrName>ppt_h</p:attrName>
                                        </p:attrNameLst>
                                      </p:cBhvr>
                                      <p:tavLst>
                                        <p:tav tm="0">
                                          <p:val>
                                            <p:strVal val="(6*min(max(#ppt_w*#ppt_h,.3),1)-7.4)/-.7*#ppt_h"/>
                                          </p:val>
                                        </p:tav>
                                        <p:tav tm="100000">
                                          <p:val>
                                            <p:strVal val="#ppt_h"/>
                                          </p:val>
                                        </p:tav>
                                      </p:tavLst>
                                    </p:anim>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6"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1271"/>
            <a:ext cx="9144000" cy="1754326"/>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We will create a positive </a:t>
            </a:r>
          </a:p>
          <a:p>
            <a:pPr algn="ctr"/>
            <a:r>
              <a:rPr lang="en-US" sz="3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change in our </a:t>
            </a:r>
          </a:p>
          <a:p>
            <a:pPr algn="ctr"/>
            <a:r>
              <a:rPr lang="en-US" sz="36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Safety Culture by…</a:t>
            </a:r>
          </a:p>
        </p:txBody>
      </p:sp>
      <p:sp>
        <p:nvSpPr>
          <p:cNvPr id="5" name="Rectangle 4"/>
          <p:cNvSpPr/>
          <p:nvPr/>
        </p:nvSpPr>
        <p:spPr>
          <a:xfrm>
            <a:off x="0" y="2325450"/>
            <a:ext cx="8991600" cy="923330"/>
          </a:xfrm>
          <a:prstGeom prst="rect">
            <a:avLst/>
          </a:prstGeom>
          <a:effectLst>
            <a:outerShdw blurRad="50800" dist="38100" dir="2700000" algn="tl" rotWithShape="0">
              <a:schemeClr val="accent2">
                <a:lumMod val="75000"/>
                <a:alpha val="40000"/>
              </a:schemeClr>
            </a:outerShdw>
          </a:effectLst>
        </p:spPr>
        <p:txBody>
          <a:bodyPr wrap="square">
            <a:spAutoFit/>
          </a:bodyPr>
          <a:lstStyle/>
          <a:p>
            <a:pPr lvl="0" algn="ctr"/>
            <a:r>
              <a:rPr lang="en-US" sz="5400" b="1" i="1" dirty="0">
                <a:solidFill>
                  <a:srgbClr val="AF0101"/>
                </a:solidFill>
                <a:effectLst>
                  <a:outerShdw blurRad="38100" dist="38100" dir="2700000" algn="tl">
                    <a:srgbClr val="000000">
                      <a:alpha val="43137"/>
                    </a:srgbClr>
                  </a:outerShdw>
                </a:effectLst>
              </a:rPr>
              <a:t>Making Safety Personal</a:t>
            </a:r>
            <a:endParaRPr lang="en-US" sz="5400" i="1" dirty="0">
              <a:solidFill>
                <a:srgbClr val="AF0101"/>
              </a:solidFill>
              <a:effectLst>
                <a:outerShdw blurRad="38100" dist="38100" dir="2700000" algn="tl">
                  <a:srgbClr val="000000">
                    <a:alpha val="43137"/>
                  </a:srgbClr>
                </a:outerShdw>
              </a:effectLst>
            </a:endParaRPr>
          </a:p>
        </p:txBody>
      </p:sp>
      <p:sp>
        <p:nvSpPr>
          <p:cNvPr id="6" name="Rectangle 5"/>
          <p:cNvSpPr/>
          <p:nvPr/>
        </p:nvSpPr>
        <p:spPr>
          <a:xfrm>
            <a:off x="-10890" y="3337803"/>
            <a:ext cx="8991600" cy="923330"/>
          </a:xfrm>
          <a:prstGeom prst="rect">
            <a:avLst/>
          </a:prstGeom>
          <a:effectLst>
            <a:outerShdw blurRad="50800" dist="38100" dir="2700000" algn="tl" rotWithShape="0">
              <a:schemeClr val="accent2">
                <a:lumMod val="75000"/>
                <a:alpha val="40000"/>
              </a:schemeClr>
            </a:outerShdw>
          </a:effectLst>
        </p:spPr>
        <p:txBody>
          <a:bodyPr wrap="square">
            <a:spAutoFit/>
          </a:bodyPr>
          <a:lstStyle/>
          <a:p>
            <a:pPr lvl="0" algn="ctr"/>
            <a:r>
              <a:rPr lang="en-US" sz="5400" i="1" dirty="0">
                <a:solidFill>
                  <a:schemeClr val="accent1">
                    <a:lumMod val="75000"/>
                  </a:schemeClr>
                </a:solidFill>
                <a:effectLst>
                  <a:outerShdw blurRad="38100" dist="38100" dir="2700000" algn="tl">
                    <a:srgbClr val="000000">
                      <a:alpha val="43137"/>
                    </a:srgbClr>
                  </a:outerShdw>
                </a:effectLst>
              </a:rPr>
              <a:t>…because</a:t>
            </a:r>
          </a:p>
        </p:txBody>
      </p:sp>
      <p:sp>
        <p:nvSpPr>
          <p:cNvPr id="7" name="Subtitle 2"/>
          <p:cNvSpPr txBox="1">
            <a:spLocks/>
          </p:cNvSpPr>
          <p:nvPr/>
        </p:nvSpPr>
        <p:spPr>
          <a:xfrm>
            <a:off x="269748" y="4440262"/>
            <a:ext cx="8604503" cy="734704"/>
          </a:xfrm>
          <a:prstGeom prst="rect">
            <a:avLst/>
          </a:prstGeom>
        </p:spPr>
        <p:txBody>
          <a:bodyPr vert="horz" lIns="91440" tIns="45720" rIns="91440" bIns="45720" rtlCol="0">
            <a:no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People Power Safety</a:t>
            </a:r>
          </a:p>
        </p:txBody>
      </p:sp>
    </p:spTree>
    <p:extLst>
      <p:ext uri="{BB962C8B-B14F-4D97-AF65-F5344CB8AC3E}">
        <p14:creationId xmlns:p14="http://schemas.microsoft.com/office/powerpoint/2010/main" val="122205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52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anim calcmode="lin" valueType="num">
                                      <p:cBhvr>
                                        <p:cTn id="23" dur="500" fill="hold"/>
                                        <p:tgtEl>
                                          <p:spTgt spid="7"/>
                                        </p:tgtEl>
                                        <p:attrNameLst>
                                          <p:attrName>ppt_x</p:attrName>
                                        </p:attrNameLst>
                                      </p:cBhvr>
                                      <p:tavLst>
                                        <p:tav tm="0">
                                          <p:val>
                                            <p:fltVal val="0.5"/>
                                          </p:val>
                                        </p:tav>
                                        <p:tav tm="100000">
                                          <p:val>
                                            <p:strVal val="#ppt_x"/>
                                          </p:val>
                                        </p:tav>
                                      </p:tavLst>
                                    </p:anim>
                                    <p:anim calcmode="lin" valueType="num">
                                      <p:cBhvr>
                                        <p:cTn id="24"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954" y="1557251"/>
            <a:ext cx="8900093" cy="3046988"/>
          </a:xfrm>
          <a:prstGeom prst="rect">
            <a:avLst/>
          </a:prstGeom>
          <a:noFill/>
          <a:effectLst>
            <a:outerShdw blurRad="76200" dir="18900000" sy="23000" kx="-1200000" algn="bl" rotWithShape="0">
              <a:prstClr val="black">
                <a:alpha val="20000"/>
              </a:prstClr>
            </a:outerShdw>
          </a:effectLst>
        </p:spPr>
        <p:txBody>
          <a:bodyPr wrap="square" rtlCol="0">
            <a:spAutoFit/>
          </a:bodyPr>
          <a:lstStyle/>
          <a:p>
            <a:pPr algn="ctr"/>
            <a:r>
              <a:rPr lang="en-US" sz="4800" b="1" dirty="0">
                <a:solidFill>
                  <a:schemeClr val="accent2">
                    <a:lumMod val="75000"/>
                  </a:schemeClr>
                </a:solidFill>
                <a:effectLst>
                  <a:outerShdw blurRad="38100" dist="38100" dir="2700000" algn="tl">
                    <a:srgbClr val="000000">
                      <a:alpha val="43137"/>
                    </a:srgbClr>
                  </a:outerShdw>
                </a:effectLst>
              </a:rPr>
              <a:t>Why Should I work Safely?</a:t>
            </a:r>
          </a:p>
          <a:p>
            <a:pPr algn="ctr"/>
            <a:endParaRPr lang="en-US" sz="4800" b="1" dirty="0">
              <a:solidFill>
                <a:schemeClr val="accent2">
                  <a:lumMod val="75000"/>
                </a:schemeClr>
              </a:solidFill>
              <a:effectLst>
                <a:outerShdw blurRad="38100" dist="38100" dir="2700000" algn="tl">
                  <a:srgbClr val="000000">
                    <a:alpha val="43137"/>
                  </a:srgbClr>
                </a:outerShdw>
              </a:effectLst>
            </a:endParaRPr>
          </a:p>
          <a:p>
            <a:pPr algn="ctr"/>
            <a:r>
              <a:rPr lang="en-US" sz="4800" b="1" dirty="0">
                <a:solidFill>
                  <a:schemeClr val="accent2">
                    <a:lumMod val="75000"/>
                  </a:schemeClr>
                </a:solidFill>
                <a:effectLst>
                  <a:outerShdw blurRad="38100" dist="38100" dir="2700000" algn="tl">
                    <a:srgbClr val="000000">
                      <a:alpha val="43137"/>
                    </a:srgbClr>
                  </a:outerShdw>
                </a:effectLst>
              </a:rPr>
              <a:t>Who Would Care </a:t>
            </a:r>
          </a:p>
          <a:p>
            <a:pPr algn="ctr"/>
            <a:r>
              <a:rPr lang="en-US" sz="4800" b="1" dirty="0">
                <a:solidFill>
                  <a:schemeClr val="accent2">
                    <a:lumMod val="75000"/>
                  </a:schemeClr>
                </a:solidFill>
                <a:effectLst>
                  <a:outerShdw blurRad="38100" dist="38100" dir="2700000" algn="tl">
                    <a:srgbClr val="000000">
                      <a:alpha val="43137"/>
                    </a:srgbClr>
                  </a:outerShdw>
                </a:effectLst>
              </a:rPr>
              <a:t>If I Was Injured?</a:t>
            </a:r>
            <a:endParaRPr lang="en-US" sz="3600" dirty="0">
              <a:effectLst>
                <a:outerShdw blurRad="38100" dist="38100" dir="2700000" algn="tl">
                  <a:srgbClr val="000000">
                    <a:alpha val="43137"/>
                  </a:srgbClr>
                </a:outerShdw>
              </a:effectLst>
            </a:endParaRPr>
          </a:p>
        </p:txBody>
      </p:sp>
      <p:pic>
        <p:nvPicPr>
          <p:cNvPr id="68611" name="Picture 3" descr="C:\Users\cpetting\Pictures\my boys small.jpg"/>
          <p:cNvPicPr>
            <a:picLocks noChangeAspect="1" noChangeArrowheads="1"/>
          </p:cNvPicPr>
          <p:nvPr/>
        </p:nvPicPr>
        <p:blipFill>
          <a:blip r:embed="rId3" cstate="print"/>
          <a:srcRect/>
          <a:stretch>
            <a:fillRect/>
          </a:stretch>
        </p:blipFill>
        <p:spPr bwMode="auto">
          <a:xfrm>
            <a:off x="708546" y="1372737"/>
            <a:ext cx="4572000" cy="3340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a:stretch>
            <a:fillRect/>
          </a:stretch>
        </p:blipFill>
        <p:spPr>
          <a:xfrm rot="626825">
            <a:off x="5863709" y="588501"/>
            <a:ext cx="2409635" cy="5401693"/>
          </a:xfrm>
          <a:prstGeom prst="rect">
            <a:avLst/>
          </a:prstGeom>
          <a:effectLst>
            <a:outerShdw blurRad="50800" dist="38100" dir="2700000" sx="103000" sy="103000" algn="tl" rotWithShape="0">
              <a:prstClr val="black">
                <a:alpha val="16000"/>
              </a:prstClr>
            </a:outerShdw>
          </a:effectLst>
        </p:spPr>
      </p:pic>
      <p:pic>
        <p:nvPicPr>
          <p:cNvPr id="5" name="Picture 4"/>
          <p:cNvPicPr>
            <a:picLocks noChangeAspect="1"/>
          </p:cNvPicPr>
          <p:nvPr/>
        </p:nvPicPr>
        <p:blipFill>
          <a:blip r:embed="rId5"/>
          <a:stretch>
            <a:fillRect/>
          </a:stretch>
        </p:blipFill>
        <p:spPr>
          <a:xfrm>
            <a:off x="123954" y="3362635"/>
            <a:ext cx="8900094" cy="2618565"/>
          </a:xfrm>
          <a:prstGeom prst="rect">
            <a:avLst/>
          </a:prstGeom>
        </p:spPr>
      </p:pic>
      <p:pic>
        <p:nvPicPr>
          <p:cNvPr id="6" name="Picture 5"/>
          <p:cNvPicPr>
            <a:picLocks noChangeAspect="1"/>
          </p:cNvPicPr>
          <p:nvPr/>
        </p:nvPicPr>
        <p:blipFill>
          <a:blip r:embed="rId6"/>
          <a:stretch>
            <a:fillRect/>
          </a:stretch>
        </p:blipFill>
        <p:spPr>
          <a:xfrm>
            <a:off x="5043948" y="199940"/>
            <a:ext cx="3910789" cy="5712388"/>
          </a:xfrm>
          <a:prstGeom prst="rect">
            <a:avLst/>
          </a:prstGeom>
        </p:spPr>
      </p:pic>
      <p:pic>
        <p:nvPicPr>
          <p:cNvPr id="7" name="Picture 6"/>
          <p:cNvPicPr>
            <a:picLocks noChangeAspect="1"/>
          </p:cNvPicPr>
          <p:nvPr/>
        </p:nvPicPr>
        <p:blipFill>
          <a:blip r:embed="rId7"/>
          <a:stretch>
            <a:fillRect/>
          </a:stretch>
        </p:blipFill>
        <p:spPr>
          <a:xfrm rot="334131">
            <a:off x="1082958" y="981416"/>
            <a:ext cx="3914993" cy="2772540"/>
          </a:xfrm>
          <a:prstGeom prst="rect">
            <a:avLst/>
          </a:prstGeom>
        </p:spPr>
      </p:pic>
    </p:spTree>
    <p:extLst>
      <p:ext uri="{BB962C8B-B14F-4D97-AF65-F5344CB8AC3E}">
        <p14:creationId xmlns:p14="http://schemas.microsoft.com/office/powerpoint/2010/main" val="18801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68611"/>
                                        </p:tgtEl>
                                        <p:attrNameLst>
                                          <p:attrName>style.visibility</p:attrName>
                                        </p:attrNameLst>
                                      </p:cBhvr>
                                      <p:to>
                                        <p:strVal val="visible"/>
                                      </p:to>
                                    </p:set>
                                    <p:animEffect transition="in" filter="dissolve">
                                      <p:cBhvr>
                                        <p:cTn id="14" dur="500"/>
                                        <p:tgtEl>
                                          <p:spTgt spid="686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4454" y="1120184"/>
            <a:ext cx="1925782" cy="954107"/>
          </a:xfrm>
          <a:prstGeom prst="rect">
            <a:avLst/>
          </a:prstGeom>
          <a:noFill/>
        </p:spPr>
        <p:txBody>
          <a:bodyPr wrap="square" rtlCol="0">
            <a:spAutoFit/>
          </a:bodyPr>
          <a:lstStyle/>
          <a:p>
            <a:pPr algn="ctr"/>
            <a:r>
              <a:rPr lang="en-US" sz="2800" b="1" dirty="0"/>
              <a:t>Make it Personal</a:t>
            </a:r>
          </a:p>
        </p:txBody>
      </p:sp>
      <p:sp>
        <p:nvSpPr>
          <p:cNvPr id="12" name="TextBox 11"/>
          <p:cNvSpPr txBox="1"/>
          <p:nvPr/>
        </p:nvSpPr>
        <p:spPr>
          <a:xfrm>
            <a:off x="5861822" y="4981526"/>
            <a:ext cx="1925782" cy="1200329"/>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Active Caring</a:t>
            </a:r>
          </a:p>
        </p:txBody>
      </p:sp>
      <p:sp>
        <p:nvSpPr>
          <p:cNvPr id="14" name="Left-Right Arrow 13"/>
          <p:cNvSpPr/>
          <p:nvPr/>
        </p:nvSpPr>
        <p:spPr bwMode="auto">
          <a:xfrm rot="3742557">
            <a:off x="3936902" y="3276034"/>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0" name="Rectangle 2"/>
          <p:cNvSpPr>
            <a:spLocks noGrp="1" noChangeArrowheads="1"/>
          </p:cNvSpPr>
          <p:nvPr>
            <p:ph type="title"/>
          </p:nvPr>
        </p:nvSpPr>
        <p:spPr>
          <a:xfrm>
            <a:off x="1" y="296863"/>
            <a:ext cx="9144000" cy="890587"/>
          </a:xfrm>
        </p:spPr>
        <p:txBody>
          <a:bodyPr>
            <a:normAutofit fontScale="90000"/>
          </a:bodyPr>
          <a:lstStyle/>
          <a:p>
            <a:pPr algn="ctr"/>
            <a:r>
              <a:rPr lang="en-US"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Caring</a:t>
            </a:r>
            <a:br>
              <a:rPr lang="en-US" sz="4000" b="1" dirty="0">
                <a:solidFill>
                  <a:srgbClr val="C00000"/>
                </a:solidFill>
                <a:effectLst>
                  <a:outerShdw blurRad="38100" dist="38100" dir="2700000" algn="tl">
                    <a:srgbClr val="000000">
                      <a:alpha val="43137"/>
                    </a:srgbClr>
                  </a:outerShdw>
                </a:effectLst>
              </a:rPr>
            </a:br>
            <a:endParaRPr lang="en-US" sz="4000" b="1" dirty="0">
              <a:solidFill>
                <a:schemeClr val="tx1"/>
              </a:solidFill>
            </a:endParaRPr>
          </a:p>
        </p:txBody>
      </p:sp>
      <p:grpSp>
        <p:nvGrpSpPr>
          <p:cNvPr id="7" name="Group 6"/>
          <p:cNvGrpSpPr/>
          <p:nvPr/>
        </p:nvGrpSpPr>
        <p:grpSpPr>
          <a:xfrm>
            <a:off x="2864228" y="2420340"/>
            <a:ext cx="2875294" cy="2561186"/>
            <a:chOff x="3072483" y="2318519"/>
            <a:chExt cx="3297382" cy="2937164"/>
          </a:xfrm>
        </p:grpSpPr>
        <p:sp>
          <p:nvSpPr>
            <p:cNvPr id="8" name="Isosceles Triangle 7"/>
            <p:cNvSpPr/>
            <p:nvPr/>
          </p:nvSpPr>
          <p:spPr bwMode="auto">
            <a:xfrm>
              <a:off x="3072483" y="2318519"/>
              <a:ext cx="3297382" cy="2937164"/>
            </a:xfrm>
            <a:prstGeom prst="triangle">
              <a:avLst/>
            </a:prstGeom>
            <a:solidFill>
              <a:srgbClr val="010101"/>
            </a:solidFill>
            <a:ln w="63500" cap="flat" cmpd="thickThin" algn="ctr">
              <a:solidFill>
                <a:srgbClr val="EE2E24"/>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3000" i="0" u="none" strike="noStrike" normalizeH="0" baseline="0" dirty="0">
                <a:ln w="18000">
                  <a:solidFill>
                    <a:schemeClr val="accent2">
                      <a:satMod val="140000"/>
                    </a:schemeClr>
                  </a:solidFill>
                  <a:prstDash val="solid"/>
                  <a:miter lim="800000"/>
                </a:ln>
                <a:noFill/>
                <a:latin typeface="Arial" charset="0"/>
                <a:cs typeface="Arial" charset="0"/>
              </a:endParaRPr>
            </a:p>
          </p:txBody>
        </p:sp>
        <p:grpSp>
          <p:nvGrpSpPr>
            <p:cNvPr id="9" name="Group 8"/>
            <p:cNvGrpSpPr/>
            <p:nvPr/>
          </p:nvGrpSpPr>
          <p:grpSpPr>
            <a:xfrm>
              <a:off x="3494571" y="3207746"/>
              <a:ext cx="2487863" cy="1979559"/>
              <a:chOff x="3494571" y="3207746"/>
              <a:chExt cx="2487863" cy="1979559"/>
            </a:xfrm>
          </p:grpSpPr>
          <p:pic>
            <p:nvPicPr>
              <p:cNvPr id="11" name="Picture 2"/>
              <p:cNvPicPr>
                <a:picLocks noChangeAspect="1" noChangeArrowheads="1"/>
              </p:cNvPicPr>
              <p:nvPr/>
            </p:nvPicPr>
            <p:blipFill rotWithShape="1">
              <a:blip r:embed="rId2" cstate="print">
                <a:duotone>
                  <a:prstClr val="black"/>
                  <a:schemeClr val="accent1">
                    <a:tint val="45000"/>
                    <a:satMod val="400000"/>
                  </a:schemeClr>
                </a:duotone>
              </a:blip>
              <a:srcRect l="9808" t="12900" r="7533" b="26464"/>
              <a:stretch/>
            </p:blipFill>
            <p:spPr bwMode="auto">
              <a:xfrm>
                <a:off x="3519971" y="3207746"/>
                <a:ext cx="2410342" cy="1439544"/>
              </a:xfrm>
              <a:prstGeom prst="trapezoid">
                <a:avLst>
                  <a:gd name="adj" fmla="val 52902"/>
                </a:avLst>
              </a:prstGeom>
              <a:noFill/>
              <a:ln w="9525">
                <a:noFill/>
                <a:miter lim="800000"/>
                <a:headEnd/>
                <a:tailEnd/>
              </a:ln>
            </p:spPr>
          </p:pic>
          <p:sp>
            <p:nvSpPr>
              <p:cNvPr id="13" name="Rectangle 12"/>
              <p:cNvSpPr/>
              <p:nvPr/>
            </p:nvSpPr>
            <p:spPr>
              <a:xfrm>
                <a:off x="3494571" y="4647291"/>
                <a:ext cx="2410342" cy="540014"/>
              </a:xfrm>
              <a:prstGeom prst="rect">
                <a:avLst/>
              </a:prstGeom>
              <a:solidFill>
                <a:srgbClr val="01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haroni" panose="02010803020104030203" pitchFamily="2" charset="-79"/>
                  <a:cs typeface="Aharoni" panose="02010803020104030203" pitchFamily="2" charset="-79"/>
                </a:endParaRPr>
              </a:p>
            </p:txBody>
          </p:sp>
          <p:sp>
            <p:nvSpPr>
              <p:cNvPr id="16" name="Rectangle 15"/>
              <p:cNvSpPr/>
              <p:nvPr/>
            </p:nvSpPr>
            <p:spPr>
              <a:xfrm>
                <a:off x="3572092" y="3741436"/>
                <a:ext cx="2410342" cy="603903"/>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Safety </a:t>
                </a:r>
              </a:p>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Step-Change</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spTree>
    <p:extLst>
      <p:ext uri="{BB962C8B-B14F-4D97-AF65-F5344CB8AC3E}">
        <p14:creationId xmlns:p14="http://schemas.microsoft.com/office/powerpoint/2010/main" val="18590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3" presetClass="entr" presetSubtype="3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6*min(max(#ppt_w*#ppt_h,.3),1)-7.4)/-.7*#ppt_w"/>
                                          </p:val>
                                        </p:tav>
                                        <p:tav tm="100000">
                                          <p:val>
                                            <p:strVal val="#ppt_w"/>
                                          </p:val>
                                        </p:tav>
                                      </p:tavLst>
                                    </p:anim>
                                    <p:anim calcmode="lin" valueType="num">
                                      <p:cBhvr>
                                        <p:cTn id="12" dur="500" fill="hold"/>
                                        <p:tgtEl>
                                          <p:spTgt spid="12"/>
                                        </p:tgtEl>
                                        <p:attrNameLst>
                                          <p:attrName>ppt_h</p:attrName>
                                        </p:attrNameLst>
                                      </p:cBhvr>
                                      <p:tavLst>
                                        <p:tav tm="0">
                                          <p:val>
                                            <p:strVal val="(6*min(max(#ppt_w*#ppt_h,.3),1)-7.4)/-.7*#ppt_h"/>
                                          </p:val>
                                        </p:tav>
                                        <p:tav tm="100000">
                                          <p:val>
                                            <p:strVal val="#ppt_h"/>
                                          </p:val>
                                        </p:tav>
                                      </p:tavLst>
                                    </p:anim>
                                    <p:anim calcmode="lin" valueType="num">
                                      <p:cBhvr>
                                        <p:cTn id="13" dur="500" fill="hold"/>
                                        <p:tgtEl>
                                          <p:spTgt spid="12"/>
                                        </p:tgtEl>
                                        <p:attrNameLst>
                                          <p:attrName>ppt_x</p:attrName>
                                        </p:attrNameLst>
                                      </p:cBhvr>
                                      <p:tavLst>
                                        <p:tav tm="0">
                                          <p:val>
                                            <p:fltVal val="0.5"/>
                                          </p:val>
                                        </p:tav>
                                        <p:tav tm="100000">
                                          <p:val>
                                            <p:strVal val="#ppt_x"/>
                                          </p:val>
                                        </p:tav>
                                      </p:tavLst>
                                    </p:anim>
                                    <p:anim calcmode="lin" valueType="num">
                                      <p:cBhvr>
                                        <p:cTn id="14"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380939"/>
            <a:ext cx="8492836" cy="788988"/>
          </a:xfrm>
        </p:spPr>
        <p:txBody>
          <a:bodyPr>
            <a:normAutofit/>
          </a:bodyPr>
          <a:lstStyle/>
          <a:p>
            <a:pPr algn="ctr"/>
            <a:r>
              <a:rPr lang="en-US" sz="4400" b="1" dirty="0">
                <a:latin typeface="+mn-lt"/>
                <a:cs typeface="Arial" panose="020B0604020202020204" pitchFamily="34" charset="0"/>
              </a:rPr>
              <a:t>Active Caring</a:t>
            </a:r>
          </a:p>
        </p:txBody>
      </p:sp>
      <p:sp>
        <p:nvSpPr>
          <p:cNvPr id="3" name="Content Placeholder 2"/>
          <p:cNvSpPr>
            <a:spLocks noGrp="1"/>
          </p:cNvSpPr>
          <p:nvPr>
            <p:ph idx="1"/>
          </p:nvPr>
        </p:nvSpPr>
        <p:spPr>
          <a:xfrm>
            <a:off x="460375" y="1227138"/>
            <a:ext cx="8481332" cy="4400550"/>
          </a:xfrm>
        </p:spPr>
        <p:txBody>
          <a:bodyPr/>
          <a:lstStyle/>
          <a:p>
            <a:r>
              <a:rPr lang="en-US" sz="3600" dirty="0">
                <a:latin typeface="+mn-lt"/>
                <a:cs typeface="Arial" panose="020B0604020202020204" pitchFamily="34" charset="0"/>
              </a:rPr>
              <a:t>Moving beyond simply caring to acting on that caring</a:t>
            </a:r>
          </a:p>
          <a:p>
            <a:endParaRPr lang="en-US" sz="3600" dirty="0">
              <a:latin typeface="+mn-lt"/>
            </a:endParaRPr>
          </a:p>
        </p:txBody>
      </p:sp>
      <p:pic>
        <p:nvPicPr>
          <p:cNvPr id="67588" name="Picture 4" descr="http://www.wesh.com/2011/0208/26792087_240X180.jpg"/>
          <p:cNvPicPr>
            <a:picLocks noChangeAspect="1" noChangeArrowheads="1"/>
          </p:cNvPicPr>
          <p:nvPr/>
        </p:nvPicPr>
        <p:blipFill>
          <a:blip r:embed="rId2" cstate="print"/>
          <a:srcRect/>
          <a:stretch>
            <a:fillRect/>
          </a:stretch>
        </p:blipFill>
        <p:spPr bwMode="auto">
          <a:xfrm>
            <a:off x="2106504" y="2535937"/>
            <a:ext cx="4527171" cy="3395378"/>
          </a:xfrm>
          <a:prstGeom prst="rect">
            <a:avLst/>
          </a:prstGeom>
          <a:noFill/>
        </p:spPr>
      </p:pic>
      <p:sp>
        <p:nvSpPr>
          <p:cNvPr id="23558" name="AutoShape 6" descr="data:image/jpeg;base64,/9j/4AAQSkZJRgABAQAAAQABAAD/2wCEAAkGBhQSEBQUEhQVFBUUFBYUFBcWFBQXGRcYFxcVHBQUFxUXHCYeFxolGRUUHy8gIycpLCwsFR8xNTAqNSYrLCkBCQoKDgwOGg8PGiwkHyUsLCw1LjQsLCktLDIpLywsLCksLCwvLCwsNCwsLSkuLCovLCwpLCwsLCwsLCwsLCwsLP/AABEIAL0BCwMBIgACEQEDEQH/xAAcAAABBQEBAQAAAAAAAAAAAAADAAIEBQYBBwj/xABCEAACAQIEBAQEAwUGAwkAAAABAgMAEQQFEiEGMUFREyJhcTKBkaEUsdEHI0JSwSQzYnLh8IKy8RUWJTRDY6Kjwv/EABsBAAIDAQEBAAAAAAAAAAAAAAACAwQFAQYH/8QAMhEAAQQBAwEGBQQCAwEAAAAAAQACAxEEEiExQQUTUWFxgSIykbHwFKHB0QbhQlLxFf/aAAwDAQACEQMRAD8ArqVKlWotdKlSpUISpUqVCEqVKlQhKlSpUISpV21K1CFynwwl2CruWNh+vtV9h+Hi4SFQBKUE0rtfyqfhRR87mtNk/D0WH5Xdze5IHLsByHX61iZnbWPjNq7d0H8pSVgZcMuoJGWdr2NhzPYDtTYsC7arKfJ8X+H37V6amETxPECAPbRe24HtUbFZUjamXyOxDawL7r0tyseorKZ/k8ZNFpArk+PX2XLK83eIjmP6j6im2rV5vwtIzM8QWzEfuxsfU9udZuWBlYqwIYbEHpXpMTNhym3G4E9R4JgUC1K1E00tFXEWhUqJprhWhdTKVOK1y1CFylSpUISpUqVCEqVKlQhKlSpUISpUqVCEqVKlQhKlSpUISpUqVCEqVdArumhC5auhaeFpwWi1xNC0fCYB5GARWbcXIGw35k9KYFrccJMBhgFG9yWPrflWX2pmuw8cytbZ4XCVa6AoA62AJ6mw6mnxqTy50MtToAbi2x/OvlBeZJNR6rlUFcpEpFz8Vt6r/wAH5jflRDIRQMTjQtr3rXe9uXpY2P4h4dfzqogNO9pjoQeXyrO8YYK8QkAF1NjtvY/0960AxurlcddwQbdx3FDxEQkVlbcMLG9RY0r+zcwOeCCDuPIpwQ4WF5rprhWrbN8jMBXzBgxNrCxFu4quKV9SgnjnYJIzYPVNaDppaalx4MnbYG1wD1HpVrg8uwiYcTYycRiSQRR2v8R5AgC9+vtUrnaBZUffsBq1nStcK1bY/IpYi50MY1YqHtsfWq0igG+FKHA8IJWuaaMVpummXUK1cojLTCKF1cpUrUqEJUqVKhCVKlSoQlSpUqEJUqVdoQuV0CugU9VoQuBaeBXQtOC1xcXAKcFpwWusQoueVCUmlwLW64dlBwqWXTa49yP4q8xxWcsouAO2+9a3hPjlZD+GmQRSqP3QANnUAXO42YHpXn/8kgldiW0XRs+Q9FEJWuNLWsCTzAtzo2GcXve3T/Shaf1pNyAXnt8q+aNIa6/BTHhQ894kSAO7k6IhqkIGogbch1512fBR4qA+cmLE4YhHUaXVZR8YB5NahNhHXFeIpUqylXVwCLG3T5VaXv8A7t8rdK3J8/HihjOMKkHJ+9+qidGS43xso2U5UmHwsOHjZ2EKlQ8huxuSTf604sR/vl61JWh4nC67EMVK9uvoazJZX5b+8kO6ZlM2VDxPODGiHdidQNug571nClXvEcTeILg6QLA9L8zWfx2ICDfrt7X619J7CiDMONo67n3Ucj9LS5YziLi6SHFBVBsq+YXtcHlY+laXKc8ixUW5RxsTcbqw5G383rWW4tyPxR40QLOoAdRvdd/MO9vSspl+ZvA+pDY8mB6+h7VqukLH0/hZlahfVe8ZfjooTiZSZWeeNYirPqiGkfEo/hv1qk01ScPcUpOtiCCNmU32+fIitCSDuOXSnDGgW3qreK91lpQCtNK0dlpSwkc/ehXdXRRiKYVo7LTCtdTIJWm0YimFa6mQ6VdIrlCEqVKlQhKlSrtqELlOC0gtEC0ISAp4Wkop4WuJVwLRFWuqtEVa4uWmhai5qLR+lxf2qwVKj5rhi8DhTY2uPlXWmiopBbSED8Bh5pHMEhKRkFSU0st0AKEk+ffUdW3Mdqz+f8Qlsxw5l0RtBpVWQG2nezOxNye96oJM6xWDlN7FWHVfK46G46iomWxviJZJpNwFYu3S5GyiqM0rSCORxulDWkNYAdd7+i+jstn1xqTzI59/8XzqSwA3G5FY79nefB8FCkjAsseljfcEHYN2NrVrQ3618v7Qw5MSUtc3bofJTtOrcKFJjrSDoCKfLn0CDzyBfcH+lCzTBa9HTcn7VD/AsptYOPUfkaibHC8Au5U1NIU1OKsKRdcRGR6MDR8Nn+HdtKTRlv5dQv8ASs9jeEYJTdQYJe4AIPuOtZXPMnmw7KXW2ndZoxt8z/Dy5HatLHwsSYUyQh3gaViPGjlFNdv4L0bOczjEbIfMSNvT1vXn+PYMGY2It9h0AqRisUcTAJE2aOwnQc/SVe696gRS2BU73uP+te97Cx44Memkk3v5H8+qws4Pjf3bhVLPYbMWjl0Eak03QDYr8/6VYficG8gMiprIFy0e9+vTemz4MWNhvqA2t86qszwhujcjy2G//StotoKtQKusNiU8Tw4kX4t7AAfQdav8fdY9rA7D0FZrJYSukmxOoAH9av8APnv5AfWhwtwCmYQ1jkMZgNA3FwbH9asPEDRoxNjbSPXfas1HhwB8V7nf19BU/DSKCDLdVuFVQb3PS47UxYFD3jgQR0VgVphWpc0VjYG/r3oTLVZazXWLUcimEUZloZWup0FlphFHYUNhXV1DpV0iuULq7XQKQpwFCE5RRFFNAoirXEqSiiKtJVoqrXEpSRaKq11VogWlXFwLRFWuqlLENpRm7KTXEpKxGKka0rAKY0ksVIva/UDoKzeaZ8bBQNuekLpF61WDhJwmIcfxSAEelt/bc1lcRloDcvXn17U0kDSdTQLUDppNOm1HyzGsZbxynDStybUfDZtvj/l+4r0HA8aZhAgWbCM2nm6C9/UW6HavMMTCRfb1A/XtXrP7Nc5fEYbS7XaIiMbW8tvLfv13qk+NjwWygEc78eqjjJurWu4Xzp8bCJniaHS5UI19wObG/rVvLLYDYnfkKLh1AUD5fSqbiTOzEyQodLSW1va5RSQLgd/0r5ocf9ZllsAoWaHgFPNkNx4tcnRScZHKQTGljby6iOftXnvEvFePwDqXjDRu1nSQXRtuh/hvWinyfTu5mkfx2j2awdR1B3081+tPxMyCd8HiAZcM9lAfztHqAtvz2J67ivSR9lNx22QHjqOvt+BZf/1HE04ad/Hx4/N1SZDn+ALeNHFLHLoYGIkmNSw3APIiqlJkZjuNrnY0N+FMTBiXhSJ3VXsrKLhlI8pJ+f2oq8EY5rhYLb/EzKt+/W9q9LhfpMRhc2T5q5d06UrM08k5BebrZQ5pbCUix2Bt6k86kR5PLJp/dyEsRbykfQ9q0XDnCk0EqyYhMOAo+EyLuQDYnpsbVoxxGAW8TEQDsqFmt72G9Vc3tt0btOMwP25vb9gUrQwD43UsgvAuMQF2CaV3Co13AHdbbnvVFmM5aTUCNxe35Wr0HF8RSnDyvhpY5WjA1jw3QhSbalDfERvVbxdEr5ek2lFmDKEbSASD8Si3oD9Kr4Pbc5kEWUwW40K2r1BUhja9muN1hYiPE+YKTz9fh+daHLYEY2tr0m9+QuOo70Lh/Lll85Ubbb8/atGIQOQA9hXp3yVslji17lRytDZakHnbqaD4gJsCCagWhwgMtCZalstBZa6EwUcimEUZloZFMmQWFctRCtNtXbTWmgURRXAKeBQVxOAoiiuKKKq0qVORaMq01FoqiuJV1VoqrXAKjYrNFjvfc22Ucye5P8I+9RudSifIGDdS2lVTYkX7UP8AFQy6oxIhJFrahesRnGatI1rgDfZRYD9TWZx8RUXH8Njcc/rVV2SQ6goWzFy2s+JfDI+HZVALamPWx5UP/uLjJVBSPSDuGdgvsOu1UOTTSYqaJfMWd0RmIJHS7E8htXo+Q8OR/wBp/EmVxhyBpVjq0k7yd7ADpU2TlO2bEQCRZsX9NwqM8xZVC79vNY5f2STWHi4vCxc9QDl+vyv7VoOE+GIMvl8Q5gsuxvGqEKT0PM8qu4srwy4J5YYWxR8Vog12FltdX0jtsKfnSxrl8RjgVo2jTTOttSS7+IJfQ7D61mOilkBDpOfAAf2qTs2Ro1ADi+SfsApj8ZQnZTI55WSMf1NVmNzWGdjL+FlcjShJcqAeSg6eRvV/nMSpJgJ1AHhskclhy8RQVv8AX71LzjKBFhsfpI/e3mQDnqRbsAPQi/zqrF2Zjwm2XfrX2pclfkS2HkUN+L6WOfPZZvMMXNDHqkwSohIAMjF7t02J57faj4OLGSweLEMNErAsoCgOQp8zAEHlUfjoRt4UvisZJYo28Ox06dJu4PK96bkEq4uBcJLqRl1DCzC4BY7tCx5b2G3YVaGHDXy36kn7qp3z++MZceNuBfuBspuJy6YJEWzG/jOEQIPiud7EW5b0PGcL2dP7TNIn4gYea5YMrNaxFyQRuPrUOW65dAeuHxzI3puf61puLJf3bMgC+DiYJ5Lfxq1rOfa3/wAakbFG35Wj6BS6RI0l18A8k/yqLC5Rg2zEYbw5G06w5kb4mABW2k+9GyGeB8d4LYFIwwYLruTdeRAYb3qxzk4gZpDI62w0cgCPYAXkTSdR5nzG1U2ZRzQ5nDPiJFZPxBWM61OlN9iB8IsetSpS0MNhvDvDp7/fqg5DjPExuIUoieIjLoQWUaD0HyqPxzk2Jl8BYU1xxAkhSAdZ2vY9hf60PBR/+JyGI+QySKHG63YEjerBsyOo3O/KsHJ1RZzZ2VYHB9wtzseF02O5pPDiq7hzD2Rr31A6Wv6elWMyGxtzo8Uoblsevr+tFiwxdgB8z0A6k9q9K3KbJH3x2HXypX+7MXwFeS8S8UYiOQKVMRAYXINyD1B5cq5w7xeVIQqCSdiT9j1r3NsNGVAARgNr7N9TWezzgnCAeMsCBywLEAA7jmCOVYmL222ecR0RZ2KUxkbgqsia6g9xeuOtHWEKLDYUxlr0qmUVhQmFSXWgsK6F0IDCm6aIwptqZMuAUQCmCioK4hPQUZFpiLR1FcSFOUUVVpqioHEmajDYZnJ3PlXexJPakcaFpHu0i1D4h4ujg8iWaXtsQvYnuewquTJ8VKokdlQOb3Y+Yjrt3qh4PwniSSYiW5WLzsbX7mxJ5Xrd4mWZ5sG7+OsOLUsGiA0xJvYuSpBbkbXFgaznyPJ2WY63k7qNJgMHAyrIhcuRsNRa/wDKFFQM4wELFoChw7kBtMiMhIJ2K96vYMghWPFK0sjPOCizEgPGoJ+H0PXvXc1zrDRwYeKZ1Y4ZdCSSMGkNxuSe3KqVgi7sqPW1o2NlC/ZjgUwsUxazyvLsBuNK/DYdzWhxeHxP42GWOREleNgI25MqbmMnqTf5Vlco4iRMSjC1ibX2+v8ArWi4kghmmhMjzLpU6fDA03J/m6GsV8j4c8PeTRB8/YBWnMM+ONI3vxpXTwEDFwYZxBK6wz6SwAQvtIl9wOX3qoycQYaGZJMShGiRJ4S1wzEfumhHX39ahjJ8IPijklJubu97+u1TIocIm5w6WHclj9/yrTd2o3hrHH2H9rOOHIKedI5HPj5AImY8X4d42h1Lp8GIo4Vi3jIR5W9gBY+9BxXGyPMSscjxkSbBbG8selhv62NX0UMS20RRj2ReVLF48oDoUfl9O9Zp/wAgF02M35mlaHZ87v8AmPYf7WafENPho4zgZHkji8JZS1gPUD9afksOPwyFVjiK6g6+MV8j2+Nd9jV22PPMtvztestm2QriMQzuhluBYbsB8uldi7YmlcRQaPc/yFNH2K1zw4vNgc0AnHL5/CeKTE4dVkk8VwXBJfnfYXG45CiNCz6vEx4OtFjYIpOpFvpU7C9rn61XS8KrAPFEJUqLghdh6moWN4khjiGvmwIY9m2tqXnb2qwcnIk2jdfoB/tTO7Hxom2XE+6u8VHhxbx8TipQSABuBfpsTUTLf+z5WbTDMxDaDqfmTy5HrXnOO4zkdFS1gjalNzqGxFr9V3vUHLuKJoJC8Z5jcb2ParH6TIcwl0hv1r7KHuMUH5L9d171l+AWL+5w6oeYOtm3725XprZAhvJI+kNvbYWPW5PzNROCs3xEsK+JAFUgHxNdwb8yxNiD6WqLxg39p07kNGrL1FwWU26Xs9efx45pMl0T30aO93x05Wtj0z4YxpvwVhBgkRrpJrFthsfncVGzHJExEmiaSdY0gedoo7orgEKPElX32Xr8qymVY8xzQjpJGYz6XA0n61sM1zJk0xajpjAFr7XtufWt98jsVv6ckm7348kxhdO4Ueg+1qsPAqK2jLcU8GIWPxkhactqXuY2v5b7XrQZJisRLgXGMi8OZLqbW0yBdxItuQ6fKhYDNAs2tYYjL4YQTEfvFU76L9RerfEYoLBI7dEJPrWXPKxhiANusWTyNx1/9UBic1xBCzDChMtSnTyqRyZQw/SgMte5jka9oc3gpeDSjsKA61KYUF1qVMozih2ozCmWrqZNAoqihrRkFCCiIKMgpiCjIKUpSnoteaftBzbxcSEBukS2H+Yk6j9gPrXp6CvGuKm/tcgHQ2/O9QTcKrOdgFqODcThvwrLO217uBcDmdIa3Mmx2oubftORV8KFHsmyKTpRe1h2rI5BIzOIgLrIfobbn6VY4vJopbksYmFlBAuCb9qzS1urdZzgA74lDxuf4rEHzPpB2soA29+dV+IyhzIiIGd5BcDmR636CtZlvD+naSe4Gw0RWJPuxq0Xw4AzRAXPxOTqcgcwT0HoKO8DdmqZ00IbUY3UDFYEIECn4FCtc7k2F7fOr/K+IC0DRyc18w33JA237VSR/vCZjtq2A7jo3oaJl+FIl1EAgKwN6zpmtlNHorUNxQlx5Vjhc4Y7Rjc3BBPPf7Cr2aASgXNtwWAuL2I2vVNhkXd0RVJ5kbk9OXQXrS4jKkLvhllP4yOAYhlMZEek9BJ/Nv8AnT93q+UcLLa1zzsmJjLE6XGwsVsRb2pz44FlBPLeqHLNwAzea9z69hVvhMv8zF7DtWPlsYH2eaXosWGSJmmQUjTebcfOg/8AbsmHUqlgSwuxFzYg2G/rarHA5aWXUOVzbsbVS5yBceUg3Kj7WIHe4FRYRjknEb9wrBo7Jmc8SStHIjyAqw5WA2K3uD7g/SvJs/ZPFtHI0g9RYg9vX5V6HiwJI9wANJD6iLhb/EB6Nt7Gi4DIoFa2lGY2Ja1zbmAD2r0ju7xiHBtX4eWxUcmP3vwt4/jkf17Kp4N4EiEK4nGaRqcJGshIXU3wLYDzMexrdZWmHkmSExqEIcyPdVEWmwXY/Fff6U983ZYWiGjQTqBZQSpta635GsY+OCP5iDY8huaqh4lOo2T4dPZWocQBjgTp8PE+qu8xUIsixsQm/IkK1uRt0qJg0c4WOVidKysqg9iAb+1waoMTmUuKk0jyxKRqA677XPv0q8x85jRU30qjEjoDbn9dqVkREjWjkm/2TPeK/OirHHmw29rsm/bVa1T8fi8UJmE6KxQ+VrFda/w8tjt1qrzI/AL/AAgHb/AF/qDWxweIkkVDMpMLC5ZRcgW2B7VazQQ8SadQ39eTwoY5Gxuo+A+wVJguKxE/7yKTzfxAagfQdzW2nxSYnB+UOisV+JdJNulj7UsBGiroFpIb3XyjXGe5HX3qdioCUIJ/uxcdmv6+1YcboJslttoXvvfoK9VDM+9wqaTp6AAewoDipTigOK90xoaA1vAVa1FcUJqkOKCwqRdCjOtD00dxQrV1MmLRoxQlFHjFdQUVKMgoSUdBSJSioKxPFv7PpcRiVkwqg+KQJbkAIbf3hPa1bhBUifG6FI1ADTsq31E9WY9BVPKk0N81UyHhoWOwX7KEj0tJiHLKCbIAq3HrztVPmHD0sbkgeKguWbqvrblflWwyziHxWZQDquwYFri/IWW1VL8RFsS6MpVB5SthY3G/tWYHPJ8VmF5cVj8ZmklmUnZrFWIsbW6W6VUmZiLBmAO3PlWuzzKRcyREOlrBNQ1KenM7j1qogylpLiSyAC5IKlr35bVODtanx43SuDGDcqdw7mQd1jkHwre462tb251ex4jygbC5J3G9v/z71Q5flKROXL2LXWPZjtte5HqOVT3n0kt1YaOlrE77d6qujGq29VeODlTWCKDef9eK1uU44jBzrDKmFxjOhWRkVgiC11GoG9wCPnSx/FZlkck7iy6htqsNyOwJvtWbcUCUgC5Ow3ufvSyjW3QV6iHsqKA6gen4Vb47Gq2luoO5HUetbmPJo3UM5tcC1j3r5+z7iIyHRGbIp+LqxH9K9T4Q4hlkwS33KqDvvseQ3rOz8J4ia4Hj+VTllbkHREfl6+NrawwlfLGp0jbzEADf4h1I61XZxgzNLNhlhkvHEskWJJUJJI3/AKa8rH59N+l83NxykLEOSpG5Bvb3q2yrjKDElSHW69VexB9R3qLEH6Ylz49j1G5VR+O+/mVXieGgE1wSxTm5jm0WYmVR5lDcg9r3B522oD5aiQxylyDIyqqi55m252It26VtTgofBaOFY4g8gmbw1A1Pt5iep9azeYZQMRAxa8csbs3Ow1L8LW71ZmzmTU1poWLPX8800LpWguJ/Csli1SWV41dyyndbk9OY9KFHlwG3mPpaj4dJInLDQ7XuW2BJtvuQdvY1Lmz+Xn4KX7613Py5VddFKKEdEV/2Ct98atw/Y/1SjSaYEDNZFU3t1J9e9BGaeOfEY3VjawHNU3I9N/zoOLdppFBbXbd1UfCOi3uVtfqabJaMNYjW5AVQb2F7/F777C21W8eAsp7vm/Pf16Ks9+p1nj89uOELMZrBjtqfyD07n6n7V7Nwxh0ly6ERN5kQI99yrrzBrwl574kRA6hYb/Pc/M2rVQYqRbqjsgfSjhWK6hud7e1Tv0uGg8LNyHOLrC2uNxITEJHriZybEoTZB/iPL5VZZpnUKoMNqLykXLi1gRva/f0ryxcTYX5eRb9vM9jXcPmX7wm+m7nT6aeTf0PpVFmHDE/Wxu/id0gke4U5b0PcUNxQ8txQlUEbN8LD26fL8qNIK2YX6m+alabUZ6AwqQ4oLip04UdxQrUd6HaupkFaPHQVo6V0oRlFGSgpR0FKUpRkqNmstlYldV7Cw5nsD3FSkqBxAjmMCNtJ5ki19gbWv61BLEJBRVXJaHMXnMWYywzSaQyJI1txYqeoHrXcVnWty3hqenmJvtyY2613iTASNJdnJ0sCt27gE+550sNEvUVW7oNOyqUOVZ5fIrDeGLf/ADX+9cgVPFbZF2t5Rb60GHFAG1t786FjZQNLAciL22vvvXXi2kKzhyiKdrzwCrF9vaqnN59LIL7Xv6XB/On4rPALAITei4aaOdLmxG436foazw0sNkL10s8eUDFE8WpgxgZAR/F+VZrOMNipTpCjR0AYb+pqzTBvGQq+ZbbH370WzDa/vQ0gGwo5NWQzRJY8a6rPYPhOViNdkXrvc+wr0jIPCCkawhACrva1uQtVEosOtAly/W4N9gNx1NR5FzN0k0gYjMeM93dmrWpzLh5cSFeOzSpbUDsHHUe9Z7NuGI0Jco0b/wAOjUpv8tqtsLMyEaTYrax9LcvWp54nKHSyliQSdgRce9U45Zovhb8QUT2CreLCi8MZhilUrIpMZGxbZr+3WtJBn2xR11AixB5EVTZLmv41mCqyaR5hbe/9Ki5pGYsK7bt5glhzsxse1U3sEkulwo7fuoXvjIookEGGnlI0tERz5gGxtYW2Jrr8OBsWEiBKFdbO/mVBfkemo9Kg8L4DziRy+ixsrfxHsSd69Bwc4YeRV2te9gP1NWMzLkxn6Y3EivofuotOlt19qWJzzKxAyhZNMZ5rYBrj15DpVLiQCDoX4ttRG5+Z3b5WFbjjN4yhDIglBHhMSP8AiI59KxMrA7udW3w2P5fE3tsK0+zZ3TwAuu/v9Nz7kBc6Wfz34HsCVSZXh1/FyW3to39b/wChrRDmv+ZT9dVUmCjIxTN/Mt7DkLBrVdrzX0ZR9EJq447rMcKJUIxXX3WMf/ZUvA5OPFAbfY2/43sftRcNFdB/ki/56tsOv7wN2FvpIf1pCdyPVI3qfRRHwM2GnIRXdCQAy9VHwn0dfvWlW+karXtvapTGguKuwsA+IdQpgKUZ6A9SHoD1ZCdAcUOiPTKZMgLR0oC0eOulCOlHSo61ISlKUo0dDx63AB5H9aKlDzD4b9qXqoJvkKw3EWEUYqTbkqsPmP8ASqWGS4O9jt+dX3FQJxDW6xL/AFrIRE336GoH8qhSuoouW/P7VGxgNj2B2PfejRYgaRXMYfJ/vvUZ4XW8qrlW7KT/AC1Cw2OMT6l3FiCt9j/rUrFTXYeg2qJk7oMTCZN08VS1+1+vpe1Qu2BKsscWkEGivRcHw9O0aMbLrQOVN7rfoflVZm2BaKVUYg3GrbmPetZnfFMI1FX1FV208jtz7dqxUc7yOZJWLO3Mn7CsbGfK8lz9gvURyvkptqRG1ScMhL7fP0FRal4GQiSw6g1PJek0rzz8BCulwVwdzuCPl1I7GhywaLm3arGCUg2IuNrn8wKJPHfl8qyjO/5TwqmpQcEbXaNipPO231qXmEXigeJuAweymwYryJ7igR4fSb226/pVTxnmTYXwfBsVkJuD6Acj0pWtMsoa3kqnLNGw28cKXnWYKQuptFj5dwLntVVhOJpoXJEqsLGwt9/i3qCmeROB4sZF+tgwqXh8Tg/5kH2rWZAImaJWE+wKruyGvPwkfUoU2Pad9bs7noLkKPQcrD51KjwMjKbJpBG9vy7fUmrCPN8JHZrhieRVdXtvRcw4rPhERR2Nti1vyFWGSZLwGQQmvPYD22H3UDp42cu+n4Ssdms4ws66jYMhBtuRvzPerXDZrGxBWVD5nb4gP4bDnWFzjFPJOzSHU2w36egHQVBZRVsMdXxnfqqDpLO3C9Xw0wCC8ijyQ3uw/muaNDncKN5pVO52XfcyctvS1eUREb3FxarjKwPEQDkSv3IpHNopdZApe4W2oT0Zh+Q/Kgua0WigArYQHqO9HagPUgTIL0OiNQ6ZMo61ISo60dK6UI6UdKAlGSlKUqQhoGc/3J3tajLQc5/8u/y/OlUMothWJzeS84PeO1Un4UXPXetBnOGAeP8Ayn8xVI+x27mqzuVnWmGGxFKd7ISeh5fOuiXcU3FJdD7/ANaUoB3VZK9ze21qq5rWPzq2zCSxtbku1UhPlPzpFPey38eFtHGCNtC3+gountyqfjIgIoyP5E/5RUSYbVkRu1D3XrezSDGR4KMz2NrWtUnKntL8vpUbGtsp9QKJg1s49ad/ylWJ3VstjhHHlF7mxNHwy8vbf5cjVfgxzPZdvpU7CPqI6eUn7VhPFKq7ZKU6o/X/AHvWC4y1Fob3NtQ+e1vyrW5jIUKqOTEn/Ss/xSA0F+qspB+dXsD4JmnzWTm72AqTCQbc9ux6VCzNQoBsPiF/bepsCXQE3+tQsbADYfzMq/UgV7Q/KsUK3ye0kTDmBy7j0tVhhUIW3OqgJ+FlkRCSEfSCeosOdqu8tzHxeahTbmKsROsKNywOdrbEye9QTU/PnvipPQgfYVA61kyfOfVTjhPFXuQJfEwDu8f5iqHvWg4TF8Zhx/7i/YGonJl7bJzqPJR5KjyVeCvBAegOaM1BenCZBemU9qHT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0" name="AutoShape 8" descr="data:image/jpeg;base64,/9j/4AAQSkZJRgABAQAAAQABAAD/2wCEAAkGBhQSEBQUEhQVFBUUFBYUFBcWFBQXGRcYFxcVHBQUFxUXHCYeFxolGRUUHy8gIycpLCwsFR8xNTAqNSYrLCkBCQoKDgwOGg8PGiwkHyUsLCw1LjQsLCktLDIpLywsLCksLCwvLCwsNCwsLSkuLCovLCwpLCwsLCwsLCwsLCwsLP/AABEIAL0BCwMBIgACEQEDEQH/xAAcAAABBQEBAQAAAAAAAAAAAAADAAIEBQYBBwj/xABCEAACAQIEBAQEAwUGAwkAAAABAgMAEQQFEiEGMUFREyJhcTKBkaEUsdEHI0JSwSQzYnLh8IKy8RUWJTRDY6Kjwv/EABsBAAIDAQEBAAAAAAAAAAAAAAACAwQFAQYH/8QAMhEAAQQBAwEGBQQCAwEAAAAAAQACAxEEEiExQQUTUWFxgSIykbHwFKHB0QbhQlLxFf/aAAwDAQACEQMRAD8ArqVKlWotdKlSpUISpUqVCEqVKlQhKlSpUISpV21K1CFynwwl2CruWNh+vtV9h+Hi4SFQBKUE0rtfyqfhRR87mtNk/D0WH5Xdze5IHLsByHX61iZnbWPjNq7d0H8pSVgZcMuoJGWdr2NhzPYDtTYsC7arKfJ8X+H37V6amETxPECAPbRe24HtUbFZUjamXyOxDawL7r0tyseorKZ/k8ZNFpArk+PX2XLK83eIjmP6j6im2rV5vwtIzM8QWzEfuxsfU9udZuWBlYqwIYbEHpXpMTNhym3G4E9R4JgUC1K1E00tFXEWhUqJprhWhdTKVOK1y1CFylSpUISpUqVCEqVKlQhKlSpUISpUqVCEqVKlQhKlSpUISpUqVCEqVdArumhC5auhaeFpwWi1xNC0fCYB5GARWbcXIGw35k9KYFrccJMBhgFG9yWPrflWX2pmuw8cytbZ4XCVa6AoA62AJ6mw6mnxqTy50MtToAbi2x/OvlBeZJNR6rlUFcpEpFz8Vt6r/wAH5jflRDIRQMTjQtr3rXe9uXpY2P4h4dfzqogNO9pjoQeXyrO8YYK8QkAF1NjtvY/0960AxurlcddwQbdx3FDxEQkVlbcMLG9RY0r+zcwOeCCDuPIpwQ4WF5rprhWrbN8jMBXzBgxNrCxFu4quKV9SgnjnYJIzYPVNaDppaalx4MnbYG1wD1HpVrg8uwiYcTYycRiSQRR2v8R5AgC9+vtUrnaBZUffsBq1nStcK1bY/IpYi50MY1YqHtsfWq0igG+FKHA8IJWuaaMVpummXUK1cojLTCKF1cpUrUqEJUqVKhCVKlSoQlSpUqEJUqVdoQuV0CugU9VoQuBaeBXQtOC1xcXAKcFpwWusQoueVCUmlwLW64dlBwqWXTa49yP4q8xxWcsouAO2+9a3hPjlZD+GmQRSqP3QANnUAXO42YHpXn/8kgldiW0XRs+Q9FEJWuNLWsCTzAtzo2GcXve3T/Shaf1pNyAXnt8q+aNIa6/BTHhQ894kSAO7k6IhqkIGogbch1512fBR4qA+cmLE4YhHUaXVZR8YB5NahNhHXFeIpUqylXVwCLG3T5VaXv8A7t8rdK3J8/HihjOMKkHJ+9+qidGS43xso2U5UmHwsOHjZ2EKlQ8huxuSTf604sR/vl61JWh4nC67EMVK9uvoazJZX5b+8kO6ZlM2VDxPODGiHdidQNug571nClXvEcTeILg6QLA9L8zWfx2ICDfrt7X619J7CiDMONo67n3Ucj9LS5YziLi6SHFBVBsq+YXtcHlY+laXKc8ixUW5RxsTcbqw5G383rWW4tyPxR40QLOoAdRvdd/MO9vSspl+ZvA+pDY8mB6+h7VqukLH0/hZlahfVe8ZfjooTiZSZWeeNYirPqiGkfEo/hv1qk01ScPcUpOtiCCNmU32+fIitCSDuOXSnDGgW3qreK91lpQCtNK0dlpSwkc/ehXdXRRiKYVo7LTCtdTIJWm0YimFa6mQ6VdIrlCEqVKlQhKlSrtqELlOC0gtEC0ISAp4Wkop4WuJVwLRFWuqtEVa4uWmhai5qLR+lxf2qwVKj5rhi8DhTY2uPlXWmiopBbSED8Bh5pHMEhKRkFSU0st0AKEk+ffUdW3Mdqz+f8Qlsxw5l0RtBpVWQG2nezOxNye96oJM6xWDlN7FWHVfK46G46iomWxviJZJpNwFYu3S5GyiqM0rSCORxulDWkNYAdd7+i+jstn1xqTzI59/8XzqSwA3G5FY79nefB8FCkjAsseljfcEHYN2NrVrQ3618v7Qw5MSUtc3bofJTtOrcKFJjrSDoCKfLn0CDzyBfcH+lCzTBa9HTcn7VD/AsptYOPUfkaibHC8Au5U1NIU1OKsKRdcRGR6MDR8Nn+HdtKTRlv5dQv8ASs9jeEYJTdQYJe4AIPuOtZXPMnmw7KXW2ndZoxt8z/Dy5HatLHwsSYUyQh3gaViPGjlFNdv4L0bOczjEbIfMSNvT1vXn+PYMGY2It9h0AqRisUcTAJE2aOwnQc/SVe696gRS2BU73uP+te97Cx44Memkk3v5H8+qws4Pjf3bhVLPYbMWjl0Eak03QDYr8/6VYficG8gMiprIFy0e9+vTemz4MWNhvqA2t86qszwhujcjy2G//StotoKtQKusNiU8Tw4kX4t7AAfQdav8fdY9rA7D0FZrJYSukmxOoAH9av8APnv5AfWhwtwCmYQ1jkMZgNA3FwbH9asPEDRoxNjbSPXfas1HhwB8V7nf19BU/DSKCDLdVuFVQb3PS47UxYFD3jgQR0VgVphWpc0VjYG/r3oTLVZazXWLUcimEUZloZWup0FlphFHYUNhXV1DpV0iuULq7XQKQpwFCE5RRFFNAoirXEqSiiKtJVoqrXEpSRaKq11VogWlXFwLRFWuqlLENpRm7KTXEpKxGKka0rAKY0ksVIva/UDoKzeaZ8bBQNuekLpF61WDhJwmIcfxSAEelt/bc1lcRloDcvXn17U0kDSdTQLUDppNOm1HyzGsZbxynDStybUfDZtvj/l+4r0HA8aZhAgWbCM2nm6C9/UW6HavMMTCRfb1A/XtXrP7Nc5fEYbS7XaIiMbW8tvLfv13qk+NjwWygEc78eqjjJurWu4Xzp8bCJniaHS5UI19wObG/rVvLLYDYnfkKLh1AUD5fSqbiTOzEyQodLSW1va5RSQLgd/0r5ocf9ZllsAoWaHgFPNkNx4tcnRScZHKQTGljby6iOftXnvEvFePwDqXjDRu1nSQXRtuh/hvWinyfTu5mkfx2j2awdR1B3081+tPxMyCd8HiAZcM9lAfztHqAtvz2J67ivSR9lNx22QHjqOvt+BZf/1HE04ad/Hx4/N1SZDn+ALeNHFLHLoYGIkmNSw3APIiqlJkZjuNrnY0N+FMTBiXhSJ3VXsrKLhlI8pJ+f2oq8EY5rhYLb/EzKt+/W9q9LhfpMRhc2T5q5d06UrM08k5BebrZQ5pbCUix2Bt6k86kR5PLJp/dyEsRbykfQ9q0XDnCk0EqyYhMOAo+EyLuQDYnpsbVoxxGAW8TEQDsqFmt72G9Vc3tt0btOMwP25vb9gUrQwD43UsgvAuMQF2CaV3Co13AHdbbnvVFmM5aTUCNxe35Wr0HF8RSnDyvhpY5WjA1jw3QhSbalDfERvVbxdEr5ek2lFmDKEbSASD8Si3oD9Kr4Pbc5kEWUwW40K2r1BUhja9muN1hYiPE+YKTz9fh+daHLYEY2tr0m9+QuOo70Lh/Lll85Ubbb8/atGIQOQA9hXp3yVslji17lRytDZakHnbqaD4gJsCCagWhwgMtCZalstBZa6EwUcimEUZloZFMmQWFctRCtNtXbTWmgURRXAKeBQVxOAoiiuKKKq0qVORaMq01FoqiuJV1VoqrXAKjYrNFjvfc22Ucye5P8I+9RudSifIGDdS2lVTYkX7UP8AFQy6oxIhJFrahesRnGatI1rgDfZRYD9TWZx8RUXH8Njcc/rVV2SQ6goWzFy2s+JfDI+HZVALamPWx5UP/uLjJVBSPSDuGdgvsOu1UOTTSYqaJfMWd0RmIJHS7E8htXo+Q8OR/wBp/EmVxhyBpVjq0k7yd7ADpU2TlO2bEQCRZsX9NwqM8xZVC79vNY5f2STWHi4vCxc9QDl+vyv7VoOE+GIMvl8Q5gsuxvGqEKT0PM8qu4srwy4J5YYWxR8Vog12FltdX0jtsKfnSxrl8RjgVo2jTTOttSS7+IJfQ7D61mOilkBDpOfAAf2qTs2Ro1ADi+SfsApj8ZQnZTI55WSMf1NVmNzWGdjL+FlcjShJcqAeSg6eRvV/nMSpJgJ1AHhskclhy8RQVv8AX71LzjKBFhsfpI/e3mQDnqRbsAPQi/zqrF2Zjwm2XfrX2pclfkS2HkUN+L6WOfPZZvMMXNDHqkwSohIAMjF7t02J57faj4OLGSweLEMNErAsoCgOQp8zAEHlUfjoRt4UvisZJYo28Ox06dJu4PK96bkEq4uBcJLqRl1DCzC4BY7tCx5b2G3YVaGHDXy36kn7qp3z++MZceNuBfuBspuJy6YJEWzG/jOEQIPiud7EW5b0PGcL2dP7TNIn4gYea5YMrNaxFyQRuPrUOW65dAeuHxzI3puf61puLJf3bMgC+DiYJ5Lfxq1rOfa3/wAakbFG35Wj6BS6RI0l18A8k/yqLC5Rg2zEYbw5G06w5kb4mABW2k+9GyGeB8d4LYFIwwYLruTdeRAYb3qxzk4gZpDI62w0cgCPYAXkTSdR5nzG1U2ZRzQ5nDPiJFZPxBWM61OlN9iB8IsetSpS0MNhvDvDp7/fqg5DjPExuIUoieIjLoQWUaD0HyqPxzk2Jl8BYU1xxAkhSAdZ2vY9hf60PBR/+JyGI+QySKHG63YEjerBsyOo3O/KsHJ1RZzZ2VYHB9wtzseF02O5pPDiq7hzD2Rr31A6Wv6elWMyGxtzo8Uoblsevr+tFiwxdgB8z0A6k9q9K3KbJH3x2HXypX+7MXwFeS8S8UYiOQKVMRAYXINyD1B5cq5w7xeVIQqCSdiT9j1r3NsNGVAARgNr7N9TWezzgnCAeMsCBywLEAA7jmCOVYmL222ecR0RZ2KUxkbgqsia6g9xeuOtHWEKLDYUxlr0qmUVhQmFSXWgsK6F0IDCm6aIwptqZMuAUQCmCioK4hPQUZFpiLR1FcSFOUUVVpqioHEmajDYZnJ3PlXexJPakcaFpHu0i1D4h4ujg8iWaXtsQvYnuewquTJ8VKokdlQOb3Y+Yjrt3qh4PwniSSYiW5WLzsbX7mxJ5Xrd4mWZ5sG7+OsOLUsGiA0xJvYuSpBbkbXFgaznyPJ2WY63k7qNJgMHAyrIhcuRsNRa/wDKFFQM4wELFoChw7kBtMiMhIJ2K96vYMghWPFK0sjPOCizEgPGoJ+H0PXvXc1zrDRwYeKZ1Y4ZdCSSMGkNxuSe3KqVgi7sqPW1o2NlC/ZjgUwsUxazyvLsBuNK/DYdzWhxeHxP42GWOREleNgI25MqbmMnqTf5Vlco4iRMSjC1ibX2+v8ArWi4kghmmhMjzLpU6fDA03J/m6GsV8j4c8PeTRB8/YBWnMM+ONI3vxpXTwEDFwYZxBK6wz6SwAQvtIl9wOX3qoycQYaGZJMShGiRJ4S1wzEfumhHX39ahjJ8IPijklJubu97+u1TIocIm5w6WHclj9/yrTd2o3hrHH2H9rOOHIKedI5HPj5AImY8X4d42h1Lp8GIo4Vi3jIR5W9gBY+9BxXGyPMSscjxkSbBbG8selhv62NX0UMS20RRj2ReVLF48oDoUfl9O9Zp/wAgF02M35mlaHZ87v8AmPYf7WafENPho4zgZHkji8JZS1gPUD9afksOPwyFVjiK6g6+MV8j2+Nd9jV22PPMtvztestm2QriMQzuhluBYbsB8uldi7YmlcRQaPc/yFNH2K1zw4vNgc0AnHL5/CeKTE4dVkk8VwXBJfnfYXG45CiNCz6vEx4OtFjYIpOpFvpU7C9rn61XS8KrAPFEJUqLghdh6moWN4khjiGvmwIY9m2tqXnb2qwcnIk2jdfoB/tTO7Hxom2XE+6u8VHhxbx8TipQSABuBfpsTUTLf+z5WbTDMxDaDqfmTy5HrXnOO4zkdFS1gjalNzqGxFr9V3vUHLuKJoJC8Z5jcb2ParH6TIcwl0hv1r7KHuMUH5L9d171l+AWL+5w6oeYOtm3725XprZAhvJI+kNvbYWPW5PzNROCs3xEsK+JAFUgHxNdwb8yxNiD6WqLxg39p07kNGrL1FwWU26Xs9efx45pMl0T30aO93x05Wtj0z4YxpvwVhBgkRrpJrFthsfncVGzHJExEmiaSdY0gedoo7orgEKPElX32Xr8qymVY8xzQjpJGYz6XA0n61sM1zJk0xajpjAFr7XtufWt98jsVv6ckm7348kxhdO4Ueg+1qsPAqK2jLcU8GIWPxkhactqXuY2v5b7XrQZJisRLgXGMi8OZLqbW0yBdxItuQ6fKhYDNAs2tYYjL4YQTEfvFU76L9RerfEYoLBI7dEJPrWXPKxhiANusWTyNx1/9UBic1xBCzDChMtSnTyqRyZQw/SgMte5jka9oc3gpeDSjsKA61KYUF1qVMozih2ozCmWrqZNAoqihrRkFCCiIKMgpiCjIKUpSnoteaftBzbxcSEBukS2H+Yk6j9gPrXp6CvGuKm/tcgHQ2/O9QTcKrOdgFqODcThvwrLO217uBcDmdIa3Mmx2oubftORV8KFHsmyKTpRe1h2rI5BIzOIgLrIfobbn6VY4vJopbksYmFlBAuCb9qzS1urdZzgA74lDxuf4rEHzPpB2soA29+dV+IyhzIiIGd5BcDmR636CtZlvD+naSe4Gw0RWJPuxq0Xw4AzRAXPxOTqcgcwT0HoKO8DdmqZ00IbUY3UDFYEIECn4FCtc7k2F7fOr/K+IC0DRyc18w33JA237VSR/vCZjtq2A7jo3oaJl+FIl1EAgKwN6zpmtlNHorUNxQlx5Vjhc4Y7Rjc3BBPPf7Cr2aASgXNtwWAuL2I2vVNhkXd0RVJ5kbk9OXQXrS4jKkLvhllP4yOAYhlMZEek9BJ/Nv8AnT93q+UcLLa1zzsmJjLE6XGwsVsRb2pz44FlBPLeqHLNwAzea9z69hVvhMv8zF7DtWPlsYH2eaXosWGSJmmQUjTebcfOg/8AbsmHUqlgSwuxFzYg2G/rarHA5aWXUOVzbsbVS5yBceUg3Kj7WIHe4FRYRjknEb9wrBo7Jmc8SStHIjyAqw5WA2K3uD7g/SvJs/ZPFtHI0g9RYg9vX5V6HiwJI9wANJD6iLhb/EB6Nt7Gi4DIoFa2lGY2Ja1zbmAD2r0ju7xiHBtX4eWxUcmP3vwt4/jkf17Kp4N4EiEK4nGaRqcJGshIXU3wLYDzMexrdZWmHkmSExqEIcyPdVEWmwXY/Fff6U983ZYWiGjQTqBZQSpta635GsY+OCP5iDY8huaqh4lOo2T4dPZWocQBjgTp8PE+qu8xUIsixsQm/IkK1uRt0qJg0c4WOVidKysqg9iAb+1waoMTmUuKk0jyxKRqA677XPv0q8x85jRU30qjEjoDbn9dqVkREjWjkm/2TPeK/OirHHmw29rsm/bVa1T8fi8UJmE6KxQ+VrFda/w8tjt1qrzI/AL/AAgHb/AF/qDWxweIkkVDMpMLC5ZRcgW2B7VazQQ8SadQ39eTwoY5Gxuo+A+wVJguKxE/7yKTzfxAagfQdzW2nxSYnB+UOisV+JdJNulj7UsBGiroFpIb3XyjXGe5HX3qdioCUIJ/uxcdmv6+1YcboJslttoXvvfoK9VDM+9wqaTp6AAewoDipTigOK90xoaA1vAVa1FcUJqkOKCwqRdCjOtD00dxQrV1MmLRoxQlFHjFdQUVKMgoSUdBSJSioKxPFv7PpcRiVkwqg+KQJbkAIbf3hPa1bhBUifG6FI1ADTsq31E9WY9BVPKk0N81UyHhoWOwX7KEj0tJiHLKCbIAq3HrztVPmHD0sbkgeKguWbqvrblflWwyziHxWZQDquwYFri/IWW1VL8RFsS6MpVB5SthY3G/tWYHPJ8VmF5cVj8ZmklmUnZrFWIsbW6W6VUmZiLBmAO3PlWuzzKRcyREOlrBNQ1KenM7j1qogylpLiSyAC5IKlr35bVODtanx43SuDGDcqdw7mQd1jkHwre462tb251ex4jygbC5J3G9v/z71Q5flKROXL2LXWPZjtte5HqOVT3n0kt1YaOlrE77d6qujGq29VeODlTWCKDef9eK1uU44jBzrDKmFxjOhWRkVgiC11GoG9wCPnSx/FZlkck7iy6htqsNyOwJvtWbcUCUgC5Ow3ufvSyjW3QV6iHsqKA6gen4Vb47Gq2luoO5HUetbmPJo3UM5tcC1j3r5+z7iIyHRGbIp+LqxH9K9T4Q4hlkwS33KqDvvseQ3rOz8J4ia4Hj+VTllbkHREfl6+NrawwlfLGp0jbzEADf4h1I61XZxgzNLNhlhkvHEskWJJUJJI3/AKa8rH59N+l83NxykLEOSpG5Bvb3q2yrjKDElSHW69VexB9R3qLEH6Ylz49j1G5VR+O+/mVXieGgE1wSxTm5jm0WYmVR5lDcg9r3B522oD5aiQxylyDIyqqi55m252It26VtTgofBaOFY4g8gmbw1A1Pt5iep9azeYZQMRAxa8csbs3Ow1L8LW71ZmzmTU1poWLPX8800LpWguJ/Csli1SWV41dyyndbk9OY9KFHlwG3mPpaj4dJInLDQ7XuW2BJtvuQdvY1Lmz+Xn4KX7613Py5VddFKKEdEV/2Ct98atw/Y/1SjSaYEDNZFU3t1J9e9BGaeOfEY3VjawHNU3I9N/zoOLdppFBbXbd1UfCOi3uVtfqabJaMNYjW5AVQb2F7/F777C21W8eAsp7vm/Pf16Ks9+p1nj89uOELMZrBjtqfyD07n6n7V7Nwxh0ly6ERN5kQI99yrrzBrwl574kRA6hYb/Pc/M2rVQYqRbqjsgfSjhWK6hud7e1Tv0uGg8LNyHOLrC2uNxITEJHriZybEoTZB/iPL5VZZpnUKoMNqLykXLi1gRva/f0ryxcTYX5eRb9vM9jXcPmX7wm+m7nT6aeTf0PpVFmHDE/Wxu/id0gke4U5b0PcUNxQ8txQlUEbN8LD26fL8qNIK2YX6m+alabUZ6AwqQ4oLip04UdxQrUd6HaupkFaPHQVo6V0oRlFGSgpR0FKUpRkqNmstlYldV7Cw5nsD3FSkqBxAjmMCNtJ5ki19gbWv61BLEJBRVXJaHMXnMWYywzSaQyJI1txYqeoHrXcVnWty3hqenmJvtyY2613iTASNJdnJ0sCt27gE+550sNEvUVW7oNOyqUOVZ5fIrDeGLf/ADX+9cgVPFbZF2t5Rb60GHFAG1t786FjZQNLAciL22vvvXXi2kKzhyiKdrzwCrF9vaqnN59LIL7Xv6XB/On4rPALAITei4aaOdLmxG436foazw0sNkL10s8eUDFE8WpgxgZAR/F+VZrOMNipTpCjR0AYb+pqzTBvGQq+ZbbH370WzDa/vQ0gGwo5NWQzRJY8a6rPYPhOViNdkXrvc+wr0jIPCCkawhACrva1uQtVEosOtAly/W4N9gNx1NR5FzN0k0gYjMeM93dmrWpzLh5cSFeOzSpbUDsHHUe9Z7NuGI0Jco0b/wAOjUpv8tqtsLMyEaTYrax9LcvWp54nKHSyliQSdgRce9U45Zovhb8QUT2CreLCi8MZhilUrIpMZGxbZr+3WtJBn2xR11AixB5EVTZLmv41mCqyaR5hbe/9Ki5pGYsK7bt5glhzsxse1U3sEkulwo7fuoXvjIookEGGnlI0tERz5gGxtYW2Jrr8OBsWEiBKFdbO/mVBfkemo9Kg8L4DziRy+ixsrfxHsSd69Bwc4YeRV2te9gP1NWMzLkxn6Y3EivofuotOlt19qWJzzKxAyhZNMZ5rYBrj15DpVLiQCDoX4ttRG5+Z3b5WFbjjN4yhDIglBHhMSP8AiI59KxMrA7udW3w2P5fE3tsK0+zZ3TwAuu/v9Nz7kBc6Wfz34HsCVSZXh1/FyW3to39b/wChrRDmv+ZT9dVUmCjIxTN/Mt7DkLBrVdrzX0ZR9EJq447rMcKJUIxXX3WMf/ZUvA5OPFAbfY2/43sftRcNFdB/ki/56tsOv7wN2FvpIf1pCdyPVI3qfRRHwM2GnIRXdCQAy9VHwn0dfvWlW+karXtvapTGguKuwsA+IdQpgKUZ6A9SHoD1ZCdAcUOiPTKZMgLR0oC0eOulCOlHSo61ISlKUo0dDx63AB5H9aKlDzD4b9qXqoJvkKw3EWEUYqTbkqsPmP8ASqWGS4O9jt+dX3FQJxDW6xL/AFrIRE336GoH8qhSuoouW/P7VGxgNj2B2PfejRYgaRXMYfJ/vvUZ4XW8qrlW7KT/AC1Cw2OMT6l3FiCt9j/rUrFTXYeg2qJk7oMTCZN08VS1+1+vpe1Qu2BKsscWkEGivRcHw9O0aMbLrQOVN7rfoflVZm2BaKVUYg3GrbmPetZnfFMI1FX1FV208jtz7dqxUc7yOZJWLO3Mn7CsbGfK8lz9gvURyvkptqRG1ScMhL7fP0FRal4GQiSw6g1PJek0rzz8BCulwVwdzuCPl1I7GhywaLm3arGCUg2IuNrn8wKJPHfl8qyjO/5TwqmpQcEbXaNipPO231qXmEXigeJuAweymwYryJ7igR4fSb226/pVTxnmTYXwfBsVkJuD6Acj0pWtMsoa3kqnLNGw28cKXnWYKQuptFj5dwLntVVhOJpoXJEqsLGwt9/i3qCmeROB4sZF+tgwqXh8Tg/5kH2rWZAImaJWE+wKruyGvPwkfUoU2Pad9bs7noLkKPQcrD51KjwMjKbJpBG9vy7fUmrCPN8JHZrhieRVdXtvRcw4rPhERR2Nti1vyFWGSZLwGQQmvPYD22H3UDp42cu+n4Ssdms4ws66jYMhBtuRvzPerXDZrGxBWVD5nb4gP4bDnWFzjFPJOzSHU2w36egHQVBZRVsMdXxnfqqDpLO3C9Xw0wCC8ijyQ3uw/muaNDncKN5pVO52XfcyctvS1eUREb3FxarjKwPEQDkSv3IpHNopdZApe4W2oT0Zh+Q/Kgua0WigArYQHqO9HagPUgTIL0OiNQ6ZMo61ISo60dK6UI6UdKAlGSlKUqQhoGc/3J3tajLQc5/8u/y/OlUMothWJzeS84PeO1Un4UXPXetBnOGAeP8Ayn8xVI+x27mqzuVnWmGGxFKd7ISeh5fOuiXcU3FJdD7/ANaUoB3VZK9ze21qq5rWPzq2zCSxtbku1UhPlPzpFPey38eFtHGCNtC3+gountyqfjIgIoyP5E/5RUSYbVkRu1D3XrezSDGR4KMz2NrWtUnKntL8vpUbGtsp9QKJg1s49ad/ylWJ3VstjhHHlF7mxNHwy8vbf5cjVfgxzPZdvpU7CPqI6eUn7VhPFKq7ZKU6o/X/AHvWC4y1Fob3NtQ+e1vyrW5jIUKqOTEn/Ss/xSA0F+qspB+dXsD4JmnzWTm72AqTCQbc9ux6VCzNQoBsPiF/bepsCXQE3+tQsbADYfzMq/UgV7Q/KsUK3ye0kTDmBy7j0tVhhUIW3OqgJ+FlkRCSEfSCeosOdqu8tzHxeahTbmKsROsKNywOdrbEye9QTU/PnvipPQgfYVA61kyfOfVTjhPFXuQJfEwDu8f5iqHvWg4TF8Zhx/7i/YGonJl7bJzqPJR5KjyVeCvBAegOaM1BenCZBemU9qHT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2" name="AutoShape 10" descr="data:image/jpeg;base64,/9j/4AAQSkZJRgABAQAAAQABAAD/2wCEAAkGBhQSEBQUEhQVFBUUFBYUFBcWFBQXGRcYFxcVHBQUFxUXHCYeFxolGRUUHy8gIycpLCwsFR8xNTAqNSYrLCkBCQoKDgwOGg8PGiwkHyUsLCw1LjQsLCktLDIpLywsLCksLCwvLCwsNCwsLSkuLCovLCwpLCwsLCwsLCwsLCwsLP/AABEIAL0BCwMBIgACEQEDEQH/xAAcAAABBQEBAQAAAAAAAAAAAAADAAIEBQYBBwj/xABCEAACAQIEBAQEAwUGAwkAAAABAgMAEQQFEiEGMUFREyJhcTKBkaEUsdEHI0JSwSQzYnLh8IKy8RUWJTRDY6Kjwv/EABsBAAIDAQEBAAAAAAAAAAAAAAACAwQFAQYH/8QAMhEAAQQBAwEGBQQCAwEAAAAAAQACAxEEEiExQQUTUWFxgSIykbHwFKHB0QbhQlLxFf/aAAwDAQACEQMRAD8ArqVKlWotdKlSpUISpUqVCEqVKlQhKlSpUISpV21K1CFynwwl2CruWNh+vtV9h+Hi4SFQBKUE0rtfyqfhRR87mtNk/D0WH5Xdze5IHLsByHX61iZnbWPjNq7d0H8pSVgZcMuoJGWdr2NhzPYDtTYsC7arKfJ8X+H37V6amETxPECAPbRe24HtUbFZUjamXyOxDawL7r0tyseorKZ/k8ZNFpArk+PX2XLK83eIjmP6j6im2rV5vwtIzM8QWzEfuxsfU9udZuWBlYqwIYbEHpXpMTNhym3G4E9R4JgUC1K1E00tFXEWhUqJprhWhdTKVOK1y1CFylSpUISpUqVCEqVKlQhKlSpUISpUqVCEqVKlQhKlSpUISpUqVCEqVdArumhC5auhaeFpwWi1xNC0fCYB5GARWbcXIGw35k9KYFrccJMBhgFG9yWPrflWX2pmuw8cytbZ4XCVa6AoA62AJ6mw6mnxqTy50MtToAbi2x/OvlBeZJNR6rlUFcpEpFz8Vt6r/wAH5jflRDIRQMTjQtr3rXe9uXpY2P4h4dfzqogNO9pjoQeXyrO8YYK8QkAF1NjtvY/0960AxurlcddwQbdx3FDxEQkVlbcMLG9RY0r+zcwOeCCDuPIpwQ4WF5rprhWrbN8jMBXzBgxNrCxFu4quKV9SgnjnYJIzYPVNaDppaalx4MnbYG1wD1HpVrg8uwiYcTYycRiSQRR2v8R5AgC9+vtUrnaBZUffsBq1nStcK1bY/IpYi50MY1YqHtsfWq0igG+FKHA8IJWuaaMVpummXUK1cojLTCKF1cpUrUqEJUqVKhCVKlSoQlSpUqEJUqVdoQuV0CugU9VoQuBaeBXQtOC1xcXAKcFpwWusQoueVCUmlwLW64dlBwqWXTa49yP4q8xxWcsouAO2+9a3hPjlZD+GmQRSqP3QANnUAXO42YHpXn/8kgldiW0XRs+Q9FEJWuNLWsCTzAtzo2GcXve3T/Shaf1pNyAXnt8q+aNIa6/BTHhQ894kSAO7k6IhqkIGogbch1512fBR4qA+cmLE4YhHUaXVZR8YB5NahNhHXFeIpUqylXVwCLG3T5VaXv8A7t8rdK3J8/HihjOMKkHJ+9+qidGS43xso2U5UmHwsOHjZ2EKlQ8huxuSTf604sR/vl61JWh4nC67EMVK9uvoazJZX5b+8kO6ZlM2VDxPODGiHdidQNug571nClXvEcTeILg6QLA9L8zWfx2ICDfrt7X619J7CiDMONo67n3Ucj9LS5YziLi6SHFBVBsq+YXtcHlY+laXKc8ixUW5RxsTcbqw5G383rWW4tyPxR40QLOoAdRvdd/MO9vSspl+ZvA+pDY8mB6+h7VqukLH0/hZlahfVe8ZfjooTiZSZWeeNYirPqiGkfEo/hv1qk01ScPcUpOtiCCNmU32+fIitCSDuOXSnDGgW3qreK91lpQCtNK0dlpSwkc/ehXdXRRiKYVo7LTCtdTIJWm0YimFa6mQ6VdIrlCEqVKlQhKlSrtqELlOC0gtEC0ISAp4Wkop4WuJVwLRFWuqtEVa4uWmhai5qLR+lxf2qwVKj5rhi8DhTY2uPlXWmiopBbSED8Bh5pHMEhKRkFSU0st0AKEk+ffUdW3Mdqz+f8Qlsxw5l0RtBpVWQG2nezOxNye96oJM6xWDlN7FWHVfK46G46iomWxviJZJpNwFYu3S5GyiqM0rSCORxulDWkNYAdd7+i+jstn1xqTzI59/8XzqSwA3G5FY79nefB8FCkjAsseljfcEHYN2NrVrQ3618v7Qw5MSUtc3bofJTtOrcKFJjrSDoCKfLn0CDzyBfcH+lCzTBa9HTcn7VD/AsptYOPUfkaibHC8Au5U1NIU1OKsKRdcRGR6MDR8Nn+HdtKTRlv5dQv8ASs9jeEYJTdQYJe4AIPuOtZXPMnmw7KXW2ndZoxt8z/Dy5HatLHwsSYUyQh3gaViPGjlFNdv4L0bOczjEbIfMSNvT1vXn+PYMGY2It9h0AqRisUcTAJE2aOwnQc/SVe696gRS2BU73uP+te97Cx44Memkk3v5H8+qws4Pjf3bhVLPYbMWjl0Eak03QDYr8/6VYficG8gMiprIFy0e9+vTemz4MWNhvqA2t86qszwhujcjy2G//StotoKtQKusNiU8Tw4kX4t7AAfQdav8fdY9rA7D0FZrJYSukmxOoAH9av8APnv5AfWhwtwCmYQ1jkMZgNA3FwbH9asPEDRoxNjbSPXfas1HhwB8V7nf19BU/DSKCDLdVuFVQb3PS47UxYFD3jgQR0VgVphWpc0VjYG/r3oTLVZazXWLUcimEUZloZWup0FlphFHYUNhXV1DpV0iuULq7XQKQpwFCE5RRFFNAoirXEqSiiKtJVoqrXEpSRaKq11VogWlXFwLRFWuqlLENpRm7KTXEpKxGKka0rAKY0ksVIva/UDoKzeaZ8bBQNuekLpF61WDhJwmIcfxSAEelt/bc1lcRloDcvXn17U0kDSdTQLUDppNOm1HyzGsZbxynDStybUfDZtvj/l+4r0HA8aZhAgWbCM2nm6C9/UW6HavMMTCRfb1A/XtXrP7Nc5fEYbS7XaIiMbW8tvLfv13qk+NjwWygEc78eqjjJurWu4Xzp8bCJniaHS5UI19wObG/rVvLLYDYnfkKLh1AUD5fSqbiTOzEyQodLSW1va5RSQLgd/0r5ocf9ZllsAoWaHgFPNkNx4tcnRScZHKQTGljby6iOftXnvEvFePwDqXjDRu1nSQXRtuh/hvWinyfTu5mkfx2j2awdR1B3081+tPxMyCd8HiAZcM9lAfztHqAtvz2J67ivSR9lNx22QHjqOvt+BZf/1HE04ad/Hx4/N1SZDn+ALeNHFLHLoYGIkmNSw3APIiqlJkZjuNrnY0N+FMTBiXhSJ3VXsrKLhlI8pJ+f2oq8EY5rhYLb/EzKt+/W9q9LhfpMRhc2T5q5d06UrM08k5BebrZQ5pbCUix2Bt6k86kR5PLJp/dyEsRbykfQ9q0XDnCk0EqyYhMOAo+EyLuQDYnpsbVoxxGAW8TEQDsqFmt72G9Vc3tt0btOMwP25vb9gUrQwD43UsgvAuMQF2CaV3Co13AHdbbnvVFmM5aTUCNxe35Wr0HF8RSnDyvhpY5WjA1jw3QhSbalDfERvVbxdEr5ek2lFmDKEbSASD8Si3oD9Kr4Pbc5kEWUwW40K2r1BUhja9muN1hYiPE+YKTz9fh+daHLYEY2tr0m9+QuOo70Lh/Lll85Ubbb8/atGIQOQA9hXp3yVslji17lRytDZakHnbqaD4gJsCCagWhwgMtCZalstBZa6EwUcimEUZloZFMmQWFctRCtNtXbTWmgURRXAKeBQVxOAoiiuKKKq0qVORaMq01FoqiuJV1VoqrXAKjYrNFjvfc22Ucye5P8I+9RudSifIGDdS2lVTYkX7UP8AFQy6oxIhJFrahesRnGatI1rgDfZRYD9TWZx8RUXH8Njcc/rVV2SQ6goWzFy2s+JfDI+HZVALamPWx5UP/uLjJVBSPSDuGdgvsOu1UOTTSYqaJfMWd0RmIJHS7E8htXo+Q8OR/wBp/EmVxhyBpVjq0k7yd7ADpU2TlO2bEQCRZsX9NwqM8xZVC79vNY5f2STWHi4vCxc9QDl+vyv7VoOE+GIMvl8Q5gsuxvGqEKT0PM8qu4srwy4J5YYWxR8Vog12FltdX0jtsKfnSxrl8RjgVo2jTTOttSS7+IJfQ7D61mOilkBDpOfAAf2qTs2Ro1ADi+SfsApj8ZQnZTI55WSMf1NVmNzWGdjL+FlcjShJcqAeSg6eRvV/nMSpJgJ1AHhskclhy8RQVv8AX71LzjKBFhsfpI/e3mQDnqRbsAPQi/zqrF2Zjwm2XfrX2pclfkS2HkUN+L6WOfPZZvMMXNDHqkwSohIAMjF7t02J57faj4OLGSweLEMNErAsoCgOQp8zAEHlUfjoRt4UvisZJYo28Ox06dJu4PK96bkEq4uBcJLqRl1DCzC4BY7tCx5b2G3YVaGHDXy36kn7qp3z++MZceNuBfuBspuJy6YJEWzG/jOEQIPiud7EW5b0PGcL2dP7TNIn4gYea5YMrNaxFyQRuPrUOW65dAeuHxzI3puf61puLJf3bMgC+DiYJ5Lfxq1rOfa3/wAakbFG35Wj6BS6RI0l18A8k/yqLC5Rg2zEYbw5G06w5kb4mABW2k+9GyGeB8d4LYFIwwYLruTdeRAYb3qxzk4gZpDI62w0cgCPYAXkTSdR5nzG1U2ZRzQ5nDPiJFZPxBWM61OlN9iB8IsetSpS0MNhvDvDp7/fqg5DjPExuIUoieIjLoQWUaD0HyqPxzk2Jl8BYU1xxAkhSAdZ2vY9hf60PBR/+JyGI+QySKHG63YEjerBsyOo3O/KsHJ1RZzZ2VYHB9wtzseF02O5pPDiq7hzD2Rr31A6Wv6elWMyGxtzo8Uoblsevr+tFiwxdgB8z0A6k9q9K3KbJH3x2HXypX+7MXwFeS8S8UYiOQKVMRAYXINyD1B5cq5w7xeVIQqCSdiT9j1r3NsNGVAARgNr7N9TWezzgnCAeMsCBywLEAA7jmCOVYmL222ecR0RZ2KUxkbgqsia6g9xeuOtHWEKLDYUxlr0qmUVhQmFSXWgsK6F0IDCm6aIwptqZMuAUQCmCioK4hPQUZFpiLR1FcSFOUUVVpqioHEmajDYZnJ3PlXexJPakcaFpHu0i1D4h4ujg8iWaXtsQvYnuewquTJ8VKokdlQOb3Y+Yjrt3qh4PwniSSYiW5WLzsbX7mxJ5Xrd4mWZ5sG7+OsOLUsGiA0xJvYuSpBbkbXFgaznyPJ2WY63k7qNJgMHAyrIhcuRsNRa/wDKFFQM4wELFoChw7kBtMiMhIJ2K96vYMghWPFK0sjPOCizEgPGoJ+H0PXvXc1zrDRwYeKZ1Y4ZdCSSMGkNxuSe3KqVgi7sqPW1o2NlC/ZjgUwsUxazyvLsBuNK/DYdzWhxeHxP42GWOREleNgI25MqbmMnqTf5Vlco4iRMSjC1ibX2+v8ArWi4kghmmhMjzLpU6fDA03J/m6GsV8j4c8PeTRB8/YBWnMM+ONI3vxpXTwEDFwYZxBK6wz6SwAQvtIl9wOX3qoycQYaGZJMShGiRJ4S1wzEfumhHX39ahjJ8IPijklJubu97+u1TIocIm5w6WHclj9/yrTd2o3hrHH2H9rOOHIKedI5HPj5AImY8X4d42h1Lp8GIo4Vi3jIR5W9gBY+9BxXGyPMSscjxkSbBbG8selhv62NX0UMS20RRj2ReVLF48oDoUfl9O9Zp/wAgF02M35mlaHZ87v8AmPYf7WafENPho4zgZHkji8JZS1gPUD9afksOPwyFVjiK6g6+MV8j2+Nd9jV22PPMtvztestm2QriMQzuhluBYbsB8uldi7YmlcRQaPc/yFNH2K1zw4vNgc0AnHL5/CeKTE4dVkk8VwXBJfnfYXG45CiNCz6vEx4OtFjYIpOpFvpU7C9rn61XS8KrAPFEJUqLghdh6moWN4khjiGvmwIY9m2tqXnb2qwcnIk2jdfoB/tTO7Hxom2XE+6u8VHhxbx8TipQSABuBfpsTUTLf+z5WbTDMxDaDqfmTy5HrXnOO4zkdFS1gjalNzqGxFr9V3vUHLuKJoJC8Z5jcb2ParH6TIcwl0hv1r7KHuMUH5L9d171l+AWL+5w6oeYOtm3725XprZAhvJI+kNvbYWPW5PzNROCs3xEsK+JAFUgHxNdwb8yxNiD6WqLxg39p07kNGrL1FwWU26Xs9efx45pMl0T30aO93x05Wtj0z4YxpvwVhBgkRrpJrFthsfncVGzHJExEmiaSdY0gedoo7orgEKPElX32Xr8qymVY8xzQjpJGYz6XA0n61sM1zJk0xajpjAFr7XtufWt98jsVv6ckm7348kxhdO4Ueg+1qsPAqK2jLcU8GIWPxkhactqXuY2v5b7XrQZJisRLgXGMi8OZLqbW0yBdxItuQ6fKhYDNAs2tYYjL4YQTEfvFU76L9RerfEYoLBI7dEJPrWXPKxhiANusWTyNx1/9UBic1xBCzDChMtSnTyqRyZQw/SgMte5jka9oc3gpeDSjsKA61KYUF1qVMozih2ozCmWrqZNAoqihrRkFCCiIKMgpiCjIKUpSnoteaftBzbxcSEBukS2H+Yk6j9gPrXp6CvGuKm/tcgHQ2/O9QTcKrOdgFqODcThvwrLO217uBcDmdIa3Mmx2oubftORV8KFHsmyKTpRe1h2rI5BIzOIgLrIfobbn6VY4vJopbksYmFlBAuCb9qzS1urdZzgA74lDxuf4rEHzPpB2soA29+dV+IyhzIiIGd5BcDmR636CtZlvD+naSe4Gw0RWJPuxq0Xw4AzRAXPxOTqcgcwT0HoKO8DdmqZ00IbUY3UDFYEIECn4FCtc7k2F7fOr/K+IC0DRyc18w33JA237VSR/vCZjtq2A7jo3oaJl+FIl1EAgKwN6zpmtlNHorUNxQlx5Vjhc4Y7Rjc3BBPPf7Cr2aASgXNtwWAuL2I2vVNhkXd0RVJ5kbk9OXQXrS4jKkLvhllP4yOAYhlMZEek9BJ/Nv8AnT93q+UcLLa1zzsmJjLE6XGwsVsRb2pz44FlBPLeqHLNwAzea9z69hVvhMv8zF7DtWPlsYH2eaXosWGSJmmQUjTebcfOg/8AbsmHUqlgSwuxFzYg2G/rarHA5aWXUOVzbsbVS5yBceUg3Kj7WIHe4FRYRjknEb9wrBo7Jmc8SStHIjyAqw5WA2K3uD7g/SvJs/ZPFtHI0g9RYg9vX5V6HiwJI9wANJD6iLhb/EB6Nt7Gi4DIoFa2lGY2Ja1zbmAD2r0ju7xiHBtX4eWxUcmP3vwt4/jkf17Kp4N4EiEK4nGaRqcJGshIXU3wLYDzMexrdZWmHkmSExqEIcyPdVEWmwXY/Fff6U983ZYWiGjQTqBZQSpta635GsY+OCP5iDY8huaqh4lOo2T4dPZWocQBjgTp8PE+qu8xUIsixsQm/IkK1uRt0qJg0c4WOVidKysqg9iAb+1waoMTmUuKk0jyxKRqA677XPv0q8x85jRU30qjEjoDbn9dqVkREjWjkm/2TPeK/OirHHmw29rsm/bVa1T8fi8UJmE6KxQ+VrFda/w8tjt1qrzI/AL/AAgHb/AF/qDWxweIkkVDMpMLC5ZRcgW2B7VazQQ8SadQ39eTwoY5Gxuo+A+wVJguKxE/7yKTzfxAagfQdzW2nxSYnB+UOisV+JdJNulj7UsBGiroFpIb3XyjXGe5HX3qdioCUIJ/uxcdmv6+1YcboJslttoXvvfoK9VDM+9wqaTp6AAewoDipTigOK90xoaA1vAVa1FcUJqkOKCwqRdCjOtD00dxQrV1MmLRoxQlFHjFdQUVKMgoSUdBSJSioKxPFv7PpcRiVkwqg+KQJbkAIbf3hPa1bhBUifG6FI1ADTsq31E9WY9BVPKk0N81UyHhoWOwX7KEj0tJiHLKCbIAq3HrztVPmHD0sbkgeKguWbqvrblflWwyziHxWZQDquwYFri/IWW1VL8RFsS6MpVB5SthY3G/tWYHPJ8VmF5cVj8ZmklmUnZrFWIsbW6W6VUmZiLBmAO3PlWuzzKRcyREOlrBNQ1KenM7j1qogylpLiSyAC5IKlr35bVODtanx43SuDGDcqdw7mQd1jkHwre462tb251ex4jygbC5J3G9v/z71Q5flKROXL2LXWPZjtte5HqOVT3n0kt1YaOlrE77d6qujGq29VeODlTWCKDef9eK1uU44jBzrDKmFxjOhWRkVgiC11GoG9wCPnSx/FZlkck7iy6htqsNyOwJvtWbcUCUgC5Ow3ufvSyjW3QV6iHsqKA6gen4Vb47Gq2luoO5HUetbmPJo3UM5tcC1j3r5+z7iIyHRGbIp+LqxH9K9T4Q4hlkwS33KqDvvseQ3rOz8J4ia4Hj+VTllbkHREfl6+NrawwlfLGp0jbzEADf4h1I61XZxgzNLNhlhkvHEskWJJUJJI3/AKa8rH59N+l83NxykLEOSpG5Bvb3q2yrjKDElSHW69VexB9R3qLEH6Ylz49j1G5VR+O+/mVXieGgE1wSxTm5jm0WYmVR5lDcg9r3B522oD5aiQxylyDIyqqi55m252It26VtTgofBaOFY4g8gmbw1A1Pt5iep9azeYZQMRAxa8csbs3Ow1L8LW71ZmzmTU1poWLPX8800LpWguJ/Csli1SWV41dyyndbk9OY9KFHlwG3mPpaj4dJInLDQ7XuW2BJtvuQdvY1Lmz+Xn4KX7613Py5VddFKKEdEV/2Ct98atw/Y/1SjSaYEDNZFU3t1J9e9BGaeOfEY3VjawHNU3I9N/zoOLdppFBbXbd1UfCOi3uVtfqabJaMNYjW5AVQb2F7/F777C21W8eAsp7vm/Pf16Ks9+p1nj89uOELMZrBjtqfyD07n6n7V7Nwxh0ly6ERN5kQI99yrrzBrwl574kRA6hYb/Pc/M2rVQYqRbqjsgfSjhWK6hud7e1Tv0uGg8LNyHOLrC2uNxITEJHriZybEoTZB/iPL5VZZpnUKoMNqLykXLi1gRva/f0ryxcTYX5eRb9vM9jXcPmX7wm+m7nT6aeTf0PpVFmHDE/Wxu/id0gke4U5b0PcUNxQ8txQlUEbN8LD26fL8qNIK2YX6m+alabUZ6AwqQ4oLip04UdxQrUd6HaupkFaPHQVo6V0oRlFGSgpR0FKUpRkqNmstlYldV7Cw5nsD3FSkqBxAjmMCNtJ5ki19gbWv61BLEJBRVXJaHMXnMWYywzSaQyJI1txYqeoHrXcVnWty3hqenmJvtyY2613iTASNJdnJ0sCt27gE+550sNEvUVW7oNOyqUOVZ5fIrDeGLf/ADX+9cgVPFbZF2t5Rb60GHFAG1t786FjZQNLAciL22vvvXXi2kKzhyiKdrzwCrF9vaqnN59LIL7Xv6XB/On4rPALAITei4aaOdLmxG436foazw0sNkL10s8eUDFE8WpgxgZAR/F+VZrOMNipTpCjR0AYb+pqzTBvGQq+ZbbH370WzDa/vQ0gGwo5NWQzRJY8a6rPYPhOViNdkXrvc+wr0jIPCCkawhACrva1uQtVEosOtAly/W4N9gNx1NR5FzN0k0gYjMeM93dmrWpzLh5cSFeOzSpbUDsHHUe9Z7NuGI0Jco0b/wAOjUpv8tqtsLMyEaTYrax9LcvWp54nKHSyliQSdgRce9U45Zovhb8QUT2CreLCi8MZhilUrIpMZGxbZr+3WtJBn2xR11AixB5EVTZLmv41mCqyaR5hbe/9Ki5pGYsK7bt5glhzsxse1U3sEkulwo7fuoXvjIookEGGnlI0tERz5gGxtYW2Jrr8OBsWEiBKFdbO/mVBfkemo9Kg8L4DziRy+ixsrfxHsSd69Bwc4YeRV2te9gP1NWMzLkxn6Y3EivofuotOlt19qWJzzKxAyhZNMZ5rYBrj15DpVLiQCDoX4ttRG5+Z3b5WFbjjN4yhDIglBHhMSP8AiI59KxMrA7udW3w2P5fE3tsK0+zZ3TwAuu/v9Nz7kBc6Wfz34HsCVSZXh1/FyW3to39b/wChrRDmv+ZT9dVUmCjIxTN/Mt7DkLBrVdrzX0ZR9EJq447rMcKJUIxXX3WMf/ZUvA5OPFAbfY2/43sftRcNFdB/ki/56tsOv7wN2FvpIf1pCdyPVI3qfRRHwM2GnIRXdCQAy9VHwn0dfvWlW+karXtvapTGguKuwsA+IdQpgKUZ6A9SHoD1ZCdAcUOiPTKZMgLR0oC0eOulCOlHSo61ISlKUo0dDx63AB5H9aKlDzD4b9qXqoJvkKw3EWEUYqTbkqsPmP8ASqWGS4O9jt+dX3FQJxDW6xL/AFrIRE336GoH8qhSuoouW/P7VGxgNj2B2PfejRYgaRXMYfJ/vvUZ4XW8qrlW7KT/AC1Cw2OMT6l3FiCt9j/rUrFTXYeg2qJk7oMTCZN08VS1+1+vpe1Qu2BKsscWkEGivRcHw9O0aMbLrQOVN7rfoflVZm2BaKVUYg3GrbmPetZnfFMI1FX1FV208jtz7dqxUc7yOZJWLO3Mn7CsbGfK8lz9gvURyvkptqRG1ScMhL7fP0FRal4GQiSw6g1PJek0rzz8BCulwVwdzuCPl1I7GhywaLm3arGCUg2IuNrn8wKJPHfl8qyjO/5TwqmpQcEbXaNipPO231qXmEXigeJuAweymwYryJ7igR4fSb226/pVTxnmTYXwfBsVkJuD6Acj0pWtMsoa3kqnLNGw28cKXnWYKQuptFj5dwLntVVhOJpoXJEqsLGwt9/i3qCmeROB4sZF+tgwqXh8Tg/5kH2rWZAImaJWE+wKruyGvPwkfUoU2Pad9bs7noLkKPQcrD51KjwMjKbJpBG9vy7fUmrCPN8JHZrhieRVdXtvRcw4rPhERR2Nti1vyFWGSZLwGQQmvPYD22H3UDp42cu+n4Ssdms4ws66jYMhBtuRvzPerXDZrGxBWVD5nb4gP4bDnWFzjFPJOzSHU2w36egHQVBZRVsMdXxnfqqDpLO3C9Xw0wCC8ijyQ3uw/muaNDncKN5pVO52XfcyctvS1eUREb3FxarjKwPEQDkSv3IpHNopdZApe4W2oT0Zh+Q/Kgua0WigArYQHqO9HagPUgTIL0OiNQ6ZMo61ISo60dK6UI6UdKAlGSlKUqQhoGc/3J3tajLQc5/8u/y/OlUMothWJzeS84PeO1Un4UXPXetBnOGAeP8Ayn8xVI+x27mqzuVnWmGGxFKd7ISeh5fOuiXcU3FJdD7/ANaUoB3VZK9ze21qq5rWPzq2zCSxtbku1UhPlPzpFPey38eFtHGCNtC3+gountyqfjIgIoyP5E/5RUSYbVkRu1D3XrezSDGR4KMz2NrWtUnKntL8vpUbGtsp9QKJg1s49ad/ylWJ3VstjhHHlF7mxNHwy8vbf5cjVfgxzPZdvpU7CPqI6eUn7VhPFKq7ZKU6o/X/AHvWC4y1Fob3NtQ+e1vyrW5jIUKqOTEn/Ss/xSA0F+qspB+dXsD4JmnzWTm72AqTCQbc9ux6VCzNQoBsPiF/bepsCXQE3+tQsbADYfzMq/UgV7Q/KsUK3ye0kTDmBy7j0tVhhUIW3OqgJ+FlkRCSEfSCeosOdqu8tzHxeahTbmKsROsKNywOdrbEye9QTU/PnvipPQgfYVA61kyfOfVTjhPFXuQJfEwDu8f5iqHvWg4TF8Zhx/7i/YGonJl7bJzqPJR5KjyVeCvBAegOaM1BenCZBemU9qHTJ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4" name="AutoShape 12" descr="data:image/jpeg;base64,/9j/4AAQSkZJRgABAQAAAQABAAD/2wCEAAkGBhQSERUUEhQWFRUWGRgZGBgWFxofFxsaGhocGxcaGhoYGyceHRsjGhsYIC8gIycpLCwtGR4xNTAqNSYrLCkBCQoKDgwOGg8PGiwlHyQ2LiwpMCwtLSwqLCwpLywpLCwyLCwsLCwqLCktLCwsLC0pLCwpMC0sLCwsNCopKSksLP/AABEIAMIBAwMBIgACEQEDEQH/xAAcAAACAwEBAQEAAAAAAAAAAAAABgQFBwMCAQj/xABBEAACAQIEAwYDBQYFBAIDAAABAhEAAwQSITEFBkETIlFhcYEHMpEUQqGx8CNScsHR4RUkYpLxM4KywlNzCBY0/8QAGwEAAgMBAQEAAAAAAAAAAAAAAAQDBQYCAQf/xAA4EQABAwIDBQcDAwQBBQAAAAABAAIDBBESITEFE0FRcSJhgZGhsfAywdEUM+EjQoLxQwY0csLS/9oADAMBAAIRAxEAPwDcaKKKEIooooQiiiihCKKKKEIooooQiiiihCKKK4i5J3gD8fH2rh7w2w5r0BdqK4rilMwZivSXZrls0bvpN0WIXSiiipV4iiiihCKKKKEIooooQiiiihCKKKKEIooooQiiiihCKKKKEIooooQuWJuAKSTFL9/juQwGq+xOHzb7fr+9Z9jOGEs5zEZlABAGZTEMytG5Pe1nKdoqh2m97Xi78I4Wvc6X7sk3TgHhdPXDMd2g3mp1J/AOM2rFt+1IXLDCN2DToB11H4+FSuE85C/dCZMoJgSdfKnIKyMMaHOuTlp32z5KN0LiTYJmoooqyUCKKKKEIrhibsQNpOp8hqa7M0CT0qqx2NDiAIiq3aNW2niOfaOg581JGwuK+YvHmSFOm2n9ajhGjMPeNxXAGrHAsFEzM/yrKRudWzf1XZddOVgnXARtyChuCu9drXEWGu50knwFSMSqsZ8KiX7c6g12+GSmcXQv6Z+vuPNeBzXjtBWuFxwfyPhUmqDDXMjg6H9eYq+Vp1FaTZda6pjIkPaHy6VmZgOWi+0UUVbKFFFFFCEUUUUIRRRRQhFFFFCEUUUUIRRRRQhFFFFCEV4vX1QFmIUDckwK914vWQwhgCPMA++tcuvY4dV6O9UZ5sV3yWUa4foPymKUuZ+FYoN+xvFF0BRwpI8w4Uk6dD9RT3wfgaYcNlkljJZt/wBdfevnFcDm7wGsQfSqKqp6h0YmcbuHCwIAOqcilYx1mjJZZgsMVcEy+WNbmpbxLA+J6dBFP3DcYjwvZIASDCKFII1BEeFVV3Ca7VK5bx1g3chu282yrmElt4Hj10qthM0krQzLnysp3kFpKcQa+0UVsVVooory7hQSSABqSdgPM0IXjEkZDNUFzerFuN2LgZLd61cf91HVm+gM1WPWS2+SJmtPL7p2m0K8zUsKAsz6/r0qIB4aVA5g4o1qyXHQ6wNgAf5xVVRsa9+FxtfK/K/FMPBOissRjMoPXYQNySQFHuSKrOF8a7e5ibYVwcLcW3cDIQpLEibbz3gIJ1A0g9RXvhOGvKb3b3rV9DczYfIgBS3BhWMDMTp47EzrAtWuEiCSR5mrCSWCk3kBAffQ8stO6xzyS4a54DtFwzVY8LxhLZSZEVV4lABMHzj86n8CtAktExEH1mlNmY/1LAw8c+gzPoppgMBJV3SLzX8QDhcULEogKkyRmJmIIG0CTI9KcOKYwWrL3DplUn36fjX5Q57Z/tIuS0MMwaI7096I9tPOvokQABeReyp3m5wgrd7nPl0WUdUt3CLi9q0nL2MSzIEli42yxrvB6NPBeZ0xNy6iLcBssqvnQgZmXN3Ts0dSPI6ggn84cpc5EEJcjMToejewET5+Z0rTeD813h2ZtuSqspKNtlJgrqJAA2AMfSmDTtkbijKiErmGz1rdFfAa+0gmkUUUUIRRRRQhFFFFCEUUUUIRRRRQhFFFFCEUUUUIVHxjlntb1u9butbdCCRqUcAjQrmA2BHvXngvJljDXDcQHMS2WSYVWjuwNCBrBInWr6iot0wHFbNSb19sN0UV8zUr8c5tv4ZDebBnsEgvN5O3y/eZLShlaN47QGAdKlUaaayP4ncSu4nEvhbU9nh07S4O9ExmLtlBJABAAAJkmASasOUPi2cRjnsYpBh7d0A4YvoT4KzHusXGoI0kEayKVPjNjbmDx5uWbl20b1oEshI65CJU/wClTHn5inKQhryTyyvzUcgJFkuYfltZuviLy4VrfaZC2gL24gI8hmLNmA7MNGSeorRvhxzQ+Mwoa8SbilkYx82XL3tBAJDqI8QayzjvOFm9hAi/MURcsHulYk+EaGINM3wV4mzE4ZtZV71rxDKQt0DxDKVMeKeZmm25GKqI2F3DMfcKybE2FwDHXFgT3LWyD0rjiYy67df16V1Zqj4y1Kk+VfPm6ptuqkWIAgaAV1qgGJuQJJSRuoBH4jb2qo4qvE1l8NfS8v7hS2HH8JygH0MH1qZsGI2xAdf9LvdG+qdqkYLFZDECCdfGsXvfEHHWz3nGZT3rdy0obzBhQR60+4P4gWVwX2kKblwtkCbZWiSGbYaSZ6jUCrSl2dURzswOAvxHzioqmIxMLnjJc/izxpoGHtNEDO5HjIyL59SR6Vk74hMUHtXAJiSoaCjSdULAk67j/VHlV+/E2xL3Hc99iSTA0JmIMHoPDYbUlYrhbCXJ2EaAien1ma+lNjwMA81m8WJxJQ3w/uFoS4rA6iQQ2okd3+9MfKHCLwu2rX2hZuNCEjSBuZ0Zoj5T4Clm5x2/bZctxiANJCmPKSDpEfQU1fCvK/ErVy+VYOxAzqT3yDlA852NeNDGXLBnmuziP1HJbxzBzLawKW2vkkO4tyAJkgmY8NPxqPxznK1h7SN8zXFDWxG4ManwGtJPxt4kF7BFJLDOSOgDAAGeh3ikH/F717sFumOzQLqNMksYmJzGYE7ADwqGGna4AldPkIuAv0hhruZFb94A/UTXSs0+HnFsTiL2YNlw6rGVjIaJC5PMRvppEzWl0rLHu3WupI3YhdFFFFRKRFFFFCEUUUUIRRRRQhcsViRbXMZjyqlxvEsl5LgYlGHtGx08RvV3fsh1KtsaUcbw51cJBbWQADr0nwGn60qWMA6pumaxx7XwKby/j/8AMXEnRi8eEq2h91M+1MH2pc+TMM0THWkbil23hirYjE2sMQQwz3QHMf6RJI9KsuSeKWMWbt6zeS8VOQlQ4yyAdc6gknxGmm+9evDTmCupxGTiB/2myisw5/8AjK3D8S+GTC53UKQ7vCEMoMhQpJEyNxqDWR8y/E/H46Vu3ils6dlZlEjwMHM3/cSKhSVluOBxt3t7xtvlSWnqCzTEA6SN59PGuX+G2xd7ZlBuxlLn5oknvHqZJPlptAjOD8QbmGtYF2JIugPeRQsm2pKaFtmbL4iINSeXviSMReNvEW1w8q7ZzchMqgtDBwNSBEg6noOjWNmLNWpfGXZ93BXHF+ApjbrXHW3ctAKO+7K4JIVQizDCSZ+Vo8TpVZzJw1hhLv2m4zpY7NsN2pDTauwt6yX0Y5HFtgTmIGXxNMvDeI4fEoGtMtxQVPdOxBDKCPmBkDQxSt8Trd2/cw+Hsgscl13UEAZWKKpMkDdWrpzWnUXC4mjLW42Znh84rOb/AAqwjkN2yEb22WGHkSdqn8B5muWMUt3DXbdh0WEFyezZZE22IEDNpqxAEfMDBqX8Ru1v31v3MPcss1u2j55Ks6LlLK+0EAaT40mG3FQGAN7QuevD53pJ07nAtsBzsLXX6B4f8WbLk2+I2mwN/KCGKs1p51kZVJAIIIOoM/NTDhuPYW73bGJs3nZSQiOC2gk93caHrWWfB/mW09xeHY2yuItXG/YdoqMLTmSyjPsrROn3hoNa1s8k4HC3hcw+GS1dIPeXNop0IAnKJ8h0NZ/alFTNifMRZ3C2l+nuu4ZX3DRoui2hFcbgVdZAqRi7iW0Z3MKokn+Q8zt70u3OJYhjFq3btjJ2ihihuMkMZ7za6KxgDSN9pzNJRy1JOAZDyTM1UyHXM8lU828dwTL/AJtGZR3e0T/qJrAIjXL5HTyNV/L/AC0e0zYe9axGCvd24c0HL4Mu63VOqnod4kirridi1iLSJjUtsl4ELetAqVKkbyOhI1EjQ7wYzDinBH4fimssZyxlbYMjEQ30B08jWipNnk/0cRa7XPMEcxmMwe8cMlENpHCQBdp4K3xNvLdZEYMASARIzAbNoeqyddPSoGJua3ZAgQw00gQBOuxIED+HY7wDjGDsZYt+7vodBtJGn/rtNXnLPB/tN0Le7YWmAzns2GiywGaNztPTN1raSVDIoy550FzzyCpwwk5KgxWE7QJlUgD5R0PvO/l6+NXfJfExZxlhyhK2nliIHQgt4ECNY36Hx0vA8tYMEG3hGOT5cy3IJ9Lhg+9SOY+IWuxFvEWbgFwhElR3W6EMJVGAkjWdNt6zZ/6kjxhrInEHW9gfAZ38wnhROI+oX4LK+ZuaLmJxV26wjMRlA+6sQsGNTEa+vjUK1iDcbLv0ynXfr0np9avueuW0wptXLTMbd6QQ0d1kAMyo1BGkQetW3w4+HQxWe8910tggALAcncyTMR4xV/T1kc0IljPZ+BKPjLXYTqrL4d8BvPiluhwtu0AGQHrqIyg66aa7TWv1W8C5fs4O32dkELMmSSxPmTqasVcHbzH0MH8aWnl3jrqWNmEL7RXwGvtQKRFFFFCEUUUUIRRRRQhFY98a+ZMfh7qphXNuy1vM720hwQSCDdmdoPdyn1rVOL8TFi2WjMx0RBuzeHp1J6CTWYY3GuXN15a8SUU5TmYEwMqqQupZAAwOp8FBrlxspGMLs+Cwa7dLMWYlmOpJMknzJ1NbD/8AjxxlUuYjDvIN7K9skaMUB7RQepylWjwDHpVS/IVq1i0t3bYQZ0Dlbq3OyDnMA6LOVuzByyCDE6wabsfwuzYa7iMMtm19lNl8OyXmNy9/81u6jtrILAHTffeozIAbX/KmMDrC2d+QyTB8VfhwOJWQ9qFxNoHIToHXc22PTXUHoSehNfmvHYG5ZuNauo1u4hhlYQwPmP1Nfrzi/M2GwtrtcReS2kSMx7x0mFX5mPkATX5n+IfPrcTxBfIqWk7toZF7TL4u8ZiTvlnKOniZSlwrDAcH/wAQwFjsCDicGWV7RMF7TPnUrOmkka6bjwqFxRCGKPhrzsJABtMD7EifcUq4fEtbYPbYoy6hlMEe4rWvhziuJY1g9xlGEU/tLrDKSACSEjQnaTED8K9LWSWLr3CsaetMLC0cbXyvp870mcs8rcQFwXbKNZjd7sopHUFT3mXyj6VprYq3cHa50KhYa4GGSFLH5toBJH1pG+KfMqXrws4Z37JFhznaHY+I6gDx3nakqxaYoxAJVILQDlWdAT0EnQVMyVrR2c1G2fcXAHmmnm7m84t8iSMOh7q/vnbOw9JgdAfEmqPC8vXsS0YW210gSVUaqNhJOgBPWpvBuWbl+y18EC0rhC25LFSxAHkImSPmG+sazwvkxMI1rDJi2Uu4W6iEq+ZreZWGo7RdlmIE+oqB07+0GWv3qslkJfidqs64F8MOK2r1u+llLbW2V1L3E0KmRIUk9K3C9xcaNee0j5QCO0UKDAzROsTPSlzB8Kw1y7fB+0XhYXVHI7RmDlbhWCSVUQY3M+lfODcDsXrOLNoSVP7BiMrGAWjL4kLG30qsqaWWqaGSuFtbAH3xLltSWnsj15eCl8d4nh71sJ9oRe8CcoZ5ABgd0eJB9qr7PE7CLkzvcGTIYsL8odrkHtTHzMTt0HhTBwLgyXBgcQttcuR1uDKILBWAY+eYHXzFQscbi8PdEvJaW1dxNq4GKjtFliqLmUyxB0AgmiCg3DcLHuA8Pxf1Ucj3PONwF/H8gcVWWcQl5clvDX7y29YlFA0AluxXViFAkydKkYrD3rltb7YCyURBle6Q5CRIiYMdahcp8WUB8ObhstcZGtXRsLi7K46q2gg6bg7iveJsXPsGNt3pNyziLbtOurwsjpB3EADXpUv6SMkFxJP/AJH8qNshw3HoBw81OxOHxtnKIw1oNcS2eyRTkZ4y5xJjcHbqPEV6+y33xS4Y4+XOfMLagZCoBAMBdxP0qbzLfH2W7dtTncYO9cnbJPcZY6ykGegrlxLEBeMWStnKM65roLHP2qZROmVYOmh1rsUkAzwDxF12SQfqPDj+FW8LwWGxN9rRxWKu90sp7yg5RLCLkwfCo/Ldq1eGJtqG7PNbdA0ZgMxgnLpm0EkVLwPa2+L2muWVsoz3baZEKoyhWAYSdSZUkjeRVTypca1ir6DcK4I/+u4AfoJpfaEYFM4NFtD5ELumJEzOpHy6p/ibi2bE27WU9nbQfNORmbvMZ8gAJ8VatZ+HOB7Lh9pZJmWEiNGMj8OtLh4oHBVtQ0yOhB0I9KduXHT7PbFsQqDLHhHr5RRsuta6AU2Gxb68/UqxqaZzH7w8VC5y5mGBsdswOUGCRtr4nYHwB32GsCsV4r8bLp7W1YzLbe875/vFCxhFGhUEZSYg/MNJkb7xTEKqEEBs0iCJBHWQdxWacS+GeAvhh2C2y33rfdIJ6gDu+0RXtTtSGmk3brk8bcFwyEvF1cch/EKziVFtFuM0d5iCR4a90AHY5VEAHTan8GkDlH4UYbCMLtm5ck7hxaYzsQGNuQPT60/IkCBVix7XtDm6HNQkWNl6ooorpCKKKKEIooooQs04/jGuXC9xlyhiqiSYjvZQoAZWI0OuuYAjWqfEcQyMruphbtq9B3IWMwhtiRqJjUdK447iYthrIUjsTlup2aiySD3eyWM0ZxLLDDSZEnNFxOGIBLDVyDI7PLqAYBtmDGbc6669IXjv53VvQxxzSbtwyPXhYgjIZG3G6l8y85peuhrdhbQLWzccqO1fJOUMV+6oJjU79NqnYggUl4oa7fr9da6XeZextAXCIXQHqfAeenvVVW075XAt1Wk/TRwMszID5e6oef8Agapc7a2IDDvgdDMZh5HSR4/gn01Ynm9brEOhynSTG38Ph70u47Ddm5Xp08x0NWdOHNYGv1WYro4id5Cbjj3H+VwBrYeY+f3v4FLkdnZKqAmxu3Y7yiNrasD7DxIC47V6eHNcsWwLhOQEqrfKMxlojaTFezAuAF7C+fTkoaRj3OJjFyBl3d/Ve8JhVe0WbVnLEt1GvSu2J4KrKFtgKwHzHrsGzHU1IwGEyW1WZI+knU+vrUi28afoVHvCDktBHRxmMB7cyBfn3+qeeVebftdp8DctWreIVDqAOzfuwbwAE5xox3J3HXKwWcNeXDpcxaAXMKLdy1fUzmRbgBtXDsWAGnXUdZnKORcEcVxMXhPZ2e+T6LlRfc6+gNaljeHLiTFx7wVYGRXi2SCSGIMjMJiY6Cu46XdYpW3OIjLv8fgWbnpt4CY87Egd44FSeNcPxIx/atdWwslbFw5ACcpYW2AIMMcwJbf3Fd349h8Pcuv+zLm5h2ZEuRDkFbxSJzBQxJG0kzFUf+AYVB3rRc+OZp88xkSPKuNvsVfuWrJUbhlJYHoNiPedI67VzJMWPLA25HkkHwOjdY2v1v8AZTb3NVmxaa1ZuZwDiVUANGS4RctNJEaN3PcnbWvN/mHDXvtCNaxNy3cvi8nZKoacgVpzHTUH2NdLPG0tNDW7KgzGVQCNfESCNiD1nx0q2w/GA4HeidgD08Z/W1V8+0Jov+LLnf8AhSRU4kyxjpb+Up8Es3rb3P8AJvetXAVKOCpyzKkPGjDy/pU7F28ddbEs9m3bGKyBg7r3Qny5e8DMRqR7V15nwJxBtgtcyjNKozCZiJg67GqK7yStv9t2Vzud7YkmPHSY8aVbtR7m3yHgT9x7J1myW2sXq2+y4opkbE4ZV7EWCAQxNsdDoZO+oiJNesWbpVVvcSbKCmUJb0BUjJBAXUEDX3qkbmKzbs5rhAZiQ0DRTHclRBj+HxHjSTxTn93VFWe4+ZXzd7TMAJiSPlMnXQ+USxPrZjkbDoPvdePpaeI2cSfFaLhcNYxRBbFYu8QxUZjsdDpnJIkEHTpV/wAJ4TbsLCJc0zf9RgYzABiMojUCKwvgvOt3DuSmUhvu9JgKp8dFEecmd63jlnid27aXtbDWhE5mdWBEaHMAJJ00CgekRSe0m1MQ7T7tPePbJdwsg1a3PxUM8ssNTcAHTT6bka0z8l2mRbqswMFSInwPj6fhWUc9X2GIvgliUJKzOgyWLiR5ZkuR71N5G4pc7e9hZOTMtyJ+7bYqVE9PlMeRpiCB9OwVRdfK9rc2g6/5Z9E5KXStwk629z/8+qZeM4K7jL9xzj7qIt17Nu3hSUCm2AWFwsCXfvax3QdN9BW3G4hgSrktj8MWysQFOISDBg2zDkaypE6dNYs05hZr4zNMajwGs6DbcSfGpfAsRbWwtqxYt2LeYuVQkgsdSRmGgn12A2FQyywvD3yeAIGZ6gXHgfNRGCSMAW6pw4PclT6/nVhS5gONJauLaac1zUQNABpJ18fyNMdW+yZQ+ma2+Y18zZITtLXX5ooooq0UKKKKKEIooooQkLnTl5VvriFLItyFulXyrOigsDpBUtJ/0j1pT44ArEIICknLkCwS5DRAk7SGMk+kVpfO2Fz4Ru6XylWgDXeJGoIiZkGYB32ObcddGAW2BKqMwVtm0EqG1K5QozbQPKagJDX9Va7NkwzsJHd5/PJKmOxYRWZthJJ6/wDM6etI2Pxz37kmT0VRJgeAA39ac8Vw7tVa0TGaACfGZ0nr5eUV64By5cwql+xGIDkAZGCMvkwfpM6gkaTJ6eNDiCWi5VntcvJa0mzOPX5olZeVL/ZNchYVSxE65QJPSJjpNQseDltEjdAPoTH4QfetH4nhsTeQqba27LBS6WjmuNIkq7aBVkEGBrETrSHzI37QdIEZfCD+h7V63GDZ4sqt0LBC57TyFrjn6Kopg4DfPZkeBj2jal+rnl/FDvIYBbVd9T4D2r14uFzs5+GcZ2vkru1cHhPlVZxZ8qNv3u79f7VaCzBkbGN94JEx57ivVwq694TM6eHgfz/Dcbwhud1o5mF8ZZexTf8ACbDKvD+0EZmxFxW8fkTLPsPx86bcbiRbRmYwAJ679Ntd42rLeTeYfsJu27kizcKsD/8AG6xDED7rKSpI2IU7U68S4s1+0Bhgbgbc2wWmdBqh0EmSZ6HfWLBsoEd1nsRgjLXajRcLq/akzLcdDsSpy9NoB00O0RNcMbwpcPwtHsWFxuLa5luLcZyUQ5oKIjqxAGQSP3pO2mecT5kxeFxTW0YoEbu2zqpB236GekfUUyWueMpAxFqOha3qv+35hr/FSAxtNxndVIx/UrfmSzcwaWQgW6jAM1osLj2HZQWQMDJEkgHcx7nkmIvo1t8Rh8TbQwGuNaYKPLVNBp4mdAI2qVw/iVq6M9ohtRsevpuD5H/m64ZYtXOKPjsRinUG0bbWCpNph2eUjMDGT7+UqO91NDXNcTiyQHAnNcr/ADAbNt7lmCCjlW+Yd2SdOm3UdV8aqMZzliBIN0EQwgooBh7y9FnrY211HjrDw3ETbvPbCZbWdiisTqmY5BOwbIVGvoahXbZHcGwIAJ1kZBIhdJa2LZA1lrMfeqJtLAbktBPO3S3qLf5J6mkvdvLT50N/8Un80OhdRbd7gjUMNj5N1nfYe9OHI/INpbK4nGgDO6pbW5OXM+lsEAGWbU97ugRMVZcFsWciKFBzohZo9IUE9JB002HWmXF8w9nZe2LoRHBDbAwRBgnaRppSD6vSEggZ3tqfhTopDfGLXPkF54NjMFefsittECOS5KrlIgIEtlO/IJJggiNupoeNnJZIViiTOUEhZ8h0JpXtcTFm5mDZ4mMux06k6Aek16wTXsdfRn0TNCqNp6nzgSSajdCAAbWA48SrAtbG44STf0Vnx7DXRh7TXSSz2CBO4CtcVRr/AKbifWvPBlunGX/s7Zbwt3Sm2pF5tO9pqAR7125lvTiMp2BtLuDALrcYRuAEUtrvmPhpU8DxTfa0ZZzGEH8TqSfWGujTrEab09Gxz6TDlc3Pd/bYetkg9wa6/T/3Pspa8evo5N2yAxkEAshHQ91gYJ8NN9KaeW+clNwWThsQH2IyAx5t3gQPMgVergLhP+YRiRGR7cGI6wRMz4irfAHPAZpA++o0I8CJ0PlVFVPA7D4rHqR/FlM+YOGWas+G8uo11cSxbNlgKYgAHT+Z360w1D4XfLJqMsaR7V74higiEl0TTQv8vvqOk9a0lAyNsDTHxA8bZKklc5zu0o/DeO2773Ft5v2bm2SRALL8wGs6eYE6xMVX8Q+IGBsu1u5fGZDDhVdshmIYopCnfc9DWNca5qxGGxGJt2mI7VpnIUkhswZVYkiGzddiR00XUs3ECtOZSc+vyl9QCx69Znx86sMiclHkv1FZxasqsCIcArOkgiRAOu1dq/MnL3Ml37VbC3SuQgJcZGcIq6/IJOSJAUeIHnW/cs8z28SuXOrXVGuWQGH76hgDlPhGhkeBMYdzyXivaKKK6Qq7mPGLawl+42y23Pn8pgDzJgVkd/HWXzGFWc5W3c0zBgQSMuy90kGSDJEgzOoc88Oe/wAPxFu3q5SVA3JUh8o8zlj3rDuCBhZtm5pAaELHKQxlSy/dMT/bWY5GB1k5RQSTS4WDvvy+aq2GEQW+1uouYzCiQp13KyR5xt471UYriZZyRm9jpVjxfGh7duPmgghZC6EiRImJn9HWhe8BoAPfWtjs6OOKAPbqeKqdpyyzVDmyf2kgDgE28jcMGKLlrjIbZWVQd5gZgzsBIjY6+Ffeb+SrBAZrzMJhbTKQVEy7aOoU79NSZIO1U/AOPXcHnNtx+0EEQCNJg6gxEnbTX0qPieKvcaXcknqfL9e1I/oampqi+Z1oxoOfpln33UG+ETMMYzOqoeJchtJOGYOsTkcgXPODAU/h6VVJwHFWWVzYcCYmJXzBIkA69dabGxh1A06nXw/vU1OM3Ugq7R010j0/XWppdjRvP9N1vVeR1ssZBcL+iqDqACIJg66E+kgae3jXfDYQs4RJJYgKOsnQD8Y/Gra9xZcQkXl72mW4o7wjp5ioWFvLh7qXg+drbhgsGTETM7TtoTHtVDVbPlp3Z5jmttRbWiqm20fyTBf+GlklbFzG21xLqStnLo2+k5p6HWOhgGKuzjb+Dw2EtcPs22JP7dWiQxgtMFQAWL94TACxpFU3EON4XF4q3dRG7dV3MiAoMAgHKSJOv9BUq1jdd6ztZXmmeGNbfiVCKWWoBM+R4ZZ/6UX4uLhbuItjKjtkOcj5l1he8uoMdD4DSkY8MzfI4aNg/wA3+4DX3E+tSOO4QWsQ6r8phl8gwmPYyPaueGuGQQY/rVtG5ssYc3jmPFWjdlwugwD6uff3jT7qnx3C8QrhrYVWH3leGPlJA08qnYTmvFWxF8BhsSCAwjcmND08PWrfHOMskCTJ/qAZ9x5R70GA4a+IcATAPeM6bz66iuMiO1wWNkaWuLX6jI+CeuTMC2IBuXFhHgpoDETrqZ1J08IpybhNpUKv3gSDlI001/OD61A4ZbSxhlM91UEkSZCiB66Dpv71047cNkWe3u2bDXWi3bZbjMdgQzponzAEwVE7neqOQzzucIRkFYwRRRBrpNTmg4WywyC2IBJIB69Z8Z39dd5ql4/yHbuftLSa/eAIBGkzrIPsP61YJim2YFTHeBjTXvCQY0g61P4bxRHBKMreYafy/X4VVxTShxJv3q5c0NAwrPrPKjKY7I/97CPoP6V14ji/skRL3YgLb+6CCBoNRpMafSp/N2NxCX8tq6wV1zBVtlyNYOqtmAkb5aVblgly7yBr/wBVsx13ItkK/wDvIWr2CmfKA+QjD4+5+yVknv2R9va69HGF8z3JOhLEnZnEtvu3Yh9tgyDpr54TiimJsORmyXFuMv7zBw7IPeEnyWorMhhVEqplpYd4noAAAASFByj5VOsmufBWY3GYz3GJEiDIImfDZBHSKtL4Rlw+epJ8gkJTlbn/AB7AAea/QnFOMYRrCXziAiNOQjVm8VFuC5cHQqBIMg0ucJ5sw2a5cvOVVZZQR33CkAlghIkE/LO28QQEDBYG47Ds1LNNktHVc75pPUQo+lQsfYvYcKjqUZhG4MZr4bcSJIjSaSkjp5JLloxX4nu9uoUDd40G5y/K13hnO2e611beXdHQN+6CUJO2qxDAdSNQJWB8RbQtYU3sQ126z6KELC0GYSIyjKEAgCTLGdaQOXuOm0wfUKCRpr3FY7DqUOoHVSy9DT5zDie1wwsOFNtZbKSYBEEDSCVUmB5aRpFTmpEbe18+fxdQy9j58+dVkB4biOz7YWbvZbh8jZN+jREVGfiLMIJJGwEnadvxrUeI465iMNh8Ph7jWWshQ2Ud1kUZV1nbQGDoTpB0qoxHB+zuILdnDkXLpa41xR8hiUWdFA7x7upkeBrv9VCXht8yhsbiwyDQJT4Lbz3MinKW0E+JPdGg1+lavyfyxew2IVrpQwgZWtGbbDtLamDprDOCI8DrJhWPJa3OI2xhSqWSVzMVDordQFbQggjTbfwrcG4QkQgCbTA0MFTqPHuxP5xUuLE1zWm/5Ud1PoooqVCzjm34kKQbWFJ3Ie5p8oMHIf8A2+niEDEXjMqdzp5eET7V74Vg0e8nbrNtnIiDBMNlUkba7gGdhV3zCFdMqKgIgrlVRABIImPDX2FesidIwuHBbOLd0lomN11KgYmDhjBl1FszvqymR46Ailm4uUnTUfoR7dfOnbEcTUoqlQqQAQoGx0AAjTcD1il/GcJOcmZGvXwB39vzrR0coYzdk5hYzaVORKZAMjn48fNRcDg2utlRZ2BPSPOmSxy6tqBla5cfRVGpYx06D16VYcuYMLZUgatJb1mI9hpV3hsTkYMNwZ/l9ImvZ53uBDDZM0lIxjA+13FKuM5WaTbmx2wXN2C3QbwXecuk+O596psVwrKACcpO0+O+/j/Tzpn4pgsOuNbGL2guuDIzDICU7MsBlmcum8a7bRE4nxe+ltPsmFXEF2PaBrZeAIyLCnuhjmlvIbVWxVMsLXAuu7vUz6W8ZlmZ0Snh2yHKRuTGvUeviP1tULEvLT4j8ab+auXRZvQBCuudRMlSNGWeoB6+FJ2IJ3PnP4VJU1G/pieVr/PNLbOiENWx+gN/nsvGGxRtuHG6/jpBHpE1cf8A7Eo1CtPhoKXXxI8DP4V4N4nbT9eNZuWjZOcTgtRUbRpmnUk9yl4vFG5cLvoSfoAIAHtXxsVsFG/U/wAv61ECV1tLJmmmsDG2CSj2jNUytijGEHztxzXbE99lBYgMAGj1666HwPqKZ7Fjs8mXeMoAOskjTTTYkxt9KXb7m2wgkSNx5aET5mNIO+x6tXDLqm4oee40gADYGJkdP70rO7jwVHWuElQ4t0JP+014Fv2aknMMoA0gERqY867cT4iLot9pbtXGtnNbZkBdW07wJ0B+XWNwOoFUPFOYVw9zLcnIVlYEkENEekflXLAcdt4hc9oyAYMiCD5j0qroKaWWUWJa12tvmqvXRsAAeATwU7WSubIxVgrRmCkqQrQfmytDRvpU4cHazhbLX7wv4kNBurJLoxMIzHvOFXXM2ojzINWrSw9a480cS7DDMwJDHuiN/Y9PX+lSzsbSyOpYhcO56gn5dcyx4yJSbWVBz5xxSyIplkzSAe6CYPe6EiDprvr4FW4dwC/iDJ7iGDLaDXaAfzq45P5Z+0hmuHRWWfP7zj/xFPCcvKMPdxl/DNjGDlbWFQnKqBsgYqk5mjvHRoBAjc09TxtYMAOiRnkda505cFnfFOTMRh5ZRmRROeVjaToPzqDhOLuCO0llGm33cwYx7gdeprYcXawtvCXHNi6llUW4bFpiLisxTMuZWBAVmM6wIPTSlnmDgAWzae3nexiVDWxdUC8jBc/ZsR8wKBoO8g7yDU7W4gSTpp4KF7xiDba29VZ8C4gjYdCmXwIWdGkmNdetR+Oh8VdWwLZhMjz49/U7bCN560n4HEPgcSUkkEKxX94ESR6jvQa0HhOJDA3E72eO95ToCfKdulZuaP8ASymXUHTqrUDfxYNLaqJydwdEQm9aGa2tplzDVXLM8jqDJiK68RcxCmSYJ2kiJiN9z+Jq2vq5V4A+W2SY3Izgyeuka9Jpe49jURwzEwsjbQd7UnoTGw9KYe50zw62ufzxWdqQRIW8l8t49QjhNCDqDvtA9tCOvWo13FZ7ZBMEkR7an00BHuKoLvN1n5csjqYJk+sz7+lWmCxVtllCSrA6xO2pJ030iPDaNq8NIWOxm6aFYRBucPcmDhZy6jowP0jf8/0K2K28gEdRNYml/Ksye7MmdPqfetj4SxNi0TMlE33+Ub1YUF8TkkxS6KKKtFIsc/xO3dtKLQGSNE/djQyp8DHe6zPWohtSTNUGDxfZXFIlkRhIB6GQw/t4j0htvWt49PxqxpZt62xGYWplZu3WVXeAUgLrt+oqHjePC3sodhuPuxswJmZidOnXwrjzFjuzt6TLNlBB0XqT66R6TSzdvTATbTWNT4bj1qCpqSwljV41rHAhye+AceGIFy0rEOAGVhoSNMxjaQx2/DevmF5yhjZxKFHXTMo7rR1gbSNdJFJnCca1i4LqCSvj5zI08VzfWnnjfBVxSretnK4AInwIkqw3n8td68gle9nZ1HqPyl92xjg3gplvsr4BDK2/ynUDwI3HTT+1SsP3Pkkeh2P9IpHxPCLqHS3cLf6BP4iu+DbiOgCkKNu1C6e57xpgT2Paab9wUrmOAtcEdUz8RJeWYkkiJOv5+R/OkfjOHFtiB12/9vrTDiuLPaUC7Dv4Wl/HLOg85FKfE+Im45IkDwP5+WleyVDGixVdUxl4GAZhRGtA7/WvHZeYoivu9U+8sbNTsdOydo3jO1zGV16VQelfQY202Irka9Z69vfVXUUETCC1oB7ld8L4DcxYbs2VGTUFgQH01UsDpPmpG0xGsy6/7YI/cuW2hpAnvACN9j5nwO1eOV+NLazB2hWHnH0A8BTrheJWcUWyEEqB3gNwB1keRifKmH07Hx4gcxe6z20qG8hfE23sqrmfhBv21ZBLASBpqCBI8J6wPOkC3Zu2HLWWKE6MI09wQRv4jStT+25SwOoEQB0rw/DLN4FrltZ8dj9RvWVpdobnsnMcOascDXMDZRpxGqzSziMSbguNefMNO6YEeEAAR5RVjzC13sLfbMxzsSA3QKuhPqW/CnXCcLw6nuooI6kzH1NUPP8AgGuWlurJS3ImDHUnXYzp/tpptc2eYYW9SdVFMxkcRaweJXLl3igw2FVmUlG1zJBInTUT4iND7VfYXmSzcU9ndKg/MDmUe/Q1T8m4Af4dqpftLhEbwCQmg6Dqfc1ecK5StWUZYzs+ssT3R0iPDx3P5MnDc3SzCwtz1XvD8TUMCt5FK7EOAR9D4V1x/HUuH9pftkjYF0ET5A70scawBsXAlsNekTIUCDtB1gbVX2+BhJv4xlRBrlnc9Bpv6CSallIdniUrmRntuIRzThle6lwMCJCkjUd7SZ20ANNPDOBojW7lu9cydmh7IEhA8AtpOusyCOpkk1nXFOYhfvWwBltIwIB3Ookt09ulaJxzj/2d4Nq4fArlj0ktTVNhaLPPRUVcXvsIhdMYxPnSziuXbYOJuuXuG4ncQyVzSCBG5lgBroAx8itVc57HSzc9yo/ImrTgvNLXmAWw48SWECnZJGNGJxsAq2OnnabhqV8XwVJ2XKZAPTTbx0gjWouB4HesOXUjIdoO2sCQYPWJq15qxoXEXdYaR3QZglRmA06k9fOq4caaIUNPiT6bgdP6VWu/US9m1/BO3kkGfsrc44ICDBEgR4+Ptp+VatyVz5axii2e5eUfL0aOqn+W/rWE5yfm7x/R+tX3JNtjikKMFIMglo9pPX/jrBfho2wx3dqVM2ENbmv0LRXi00gHy8f50VEoVkXNvw1TDrdvKxW0O8ABKqJIKtJnWUgiROYaCDULhmK7XDLB1UZG9V0E+ZWDWzY7BrdtvbcSrqVPoRBrHm4Bf4dfyXhmsXMqi8B3JHyk/umSQQfUExUkDxFJfgcirymqd6zC49oad4VXxThpuWbiASxUMv8AEsHT1Ej/ALqTuF4V7rhbe++5EDQEnyE1pOLtlCTtH5/y1/KoWHw1u2O4oUEksANZOpknXToJ06U5PSb14I04pkE3u1QcBwq3ZICgsx0LHrIjQdBvvJg71cd62Tl0/I7xp11Pr+NQbbTcQT96YncD8+lW95dTO366/rapxEwNwx5W+ZoIGih3+JuAe4CfEEx+IquvcavNMAJI31JHpPuJrR+HYJFwyDItwXArNAEHN3gxzbwI+lJXMFlRiLoVMonaI6CduhOo8iKo6Taorah0DWkYb53vexA6i9+I0ULcLjayo0Vj4md6j4nAKx1UE+mtaR8PMBYvJdS7bR2BBGZQdOsT5x9abMdyvYZIt2raMGVgRbX7pBg/6SBB9afe8A4SEvJUtjcW4dF+cuI4TIRpAO1RJq+5wt5boH+k/nvS+TVbLk82VtSuc+JsgyX2ijN419FcYuad3ljbMr0rQaueVsRkxK6HUEd07adR94RNeOXeCrib2QtkgToN43A10NMFjl8YcljqxkL4ASe8DHUeXj7LzyixiH1HIeK5lqWMa4PV5hyIMak+HQCB9T/Wo2Jtt46eHnP6+tHDzlUk+VecRe0mQdZA9Kzs7A12FugySlO5x7R1KveA8sG6oe6/7M6BQNSu252HTrt6GmPi3BrV3DNhyItsuSF6DYR5jeofC+NI2GXKRnQKpUbiNPoRrNem48TMoRG0xrB8jIrRUrIYowW8RmVR1L5pZCHcDkPnuk3lbh74VLmHcybV11noQQrKR5EMDr41c3Zju6E7n+1cuJcQVM126wA3JP0G2s7CPSlDHcy3rtxFtnsrTNE5WzHuqwklYE5gIB08TXGEvcSNFMHYAAdVa4/i2Hw7pnfOM5F0q6l103Kg5vmy9Np6xXbnDFYY4UhVS4XWEXMJ74EXNdRAII6yRSjjcHaXtVZg905mVe8DJKjU2wV6DeN/CvHCsKjkmxce27DKLOpuFlAgQo1BMGSPbQ00wBoUEhDs7qJwT4fX8RZ7a2UynNozEN3TBOikeP0rQ8KhewgvZS4Rc4kMPIyNCSAD6zX3kTht5rHYO/ZdkBJgnN2hYwRIiB/xXG/hntYi6btxCGIVAob7gJMltzJO2mlLVDd6xxA00+/ol2zlswbwXE8ItT/0x9TH0mp2HZUACge39qhtPQzXNrkddap3PkfbGSbcyrEnLVQL+AtYiL5XvEwwGxJ1k6b6ET6HWvtrDYfpbQR+9qT/ALjI966YTDkC5ajbvA+kOP5iqm3aYMRIiJ7o9wYUwem8DT0rQVbpCQQ4gEA65LPNkdm25yULjtpEcFYXxUGeuh8Pof7x+B8ZuYe8LiEBhOpEjw9Op38favXErDumZmLDpoSPMbDLVddMDbf61NvS6MNveyac+4sthwXxcItqLltWeO8Q4UE/w9KKyaxi5UTE/wAVfaWxSDiorlfqWqTnVAcBiZAP7Jzr4gSD6g60UU+dExD+43qFm2B1w1gnUm20k7mM0a+UCorD/wAq+0Vaw/tNV7xPU+5VRwL/APvuepH5RTRd2b2r5RXFB9Duq8br5LzhsdcUKFuOoFwCAxAjwgGoGLcsSSZJzEk7nXqaKKghY1tTIQOX3UgGaYfh0f8ANn+Bv/WtNNFFRzfUqWs/dX5p5yP+af0X8qom/lRRST/qPVauj/7dnQL63SvQ60UVHxTA+oK95LP+aT0f/wATWhoJdZ/d/maKKz+0/wB8dPuUnU6jp+V4xVsC28AdenlSzjG+T+En8BRRS2qiplecD0Ux4D86nqaKKsqb9oePuk5/3Cs8+IWIbt1XM2XspiTE5xrFQuXFzYmwG1HfOuuosKQfUEA+wooq1b9CRPFeb7G3exAt9wC5eAC6CJ2gdKn4hsptuvdfsk7w0b5R1GtFFd8lD/a/5xTri7p11PzWevrVZzDu3kRH1NFFK0/7MnUKrZ+83xX2ye6K5tv9KKKpv7lf8FcAd8eo/OqbiOllwNO6238VFFaPaH/H1/CzEP1FKlxyDAJAgaDbc9K8XBKifH+tFFLpteLR0r5RRQdUL//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6" name="AutoShape 14" descr="data:image/jpeg;base64,/9j/4AAQSkZJRgABAQAAAQABAAD/2wCEAAkGBhQQERUUExQWFRUWGCAaFxgYFxwYHRgaHSAYGBwbGh4dHCYeHBwjHRgYHy8gJCcqLCwsGh4xNTAqNSYrLSkBCQoKDgwOGg8PGjIlHyQsLC81NCwwLi0vMS4wKi8vLywwLy8vLCwsLC4qLCwvLCwsLC0sLCwsLCwsLCwsLCwsLP/AABEIAPYAzQMBIgACEQEDEQH/xAAcAAACAgMBAQAAAAAAAAAAAAAFBgIEAQMHAAj/xABKEAACAQIEBAQDBQQGBwYHAAABAhEDIQAEEjEFBkFREyJhcTKBkQcUQqHBI1Kx0RUWU2Lh8CQzQ3OSovEXcoKywtIlVGSDk6Oz/8QAGwEAAgMBAQEAAAAAAAAAAAAABAUCAwYBAAf/xAA6EQABBAAEAwYEBAUDBQAAAAABAAIDEQQSITEFQVETImFxkaGBwdHwFDKisQYVI1PhQnKSQ1JiwvH/2gAMAwEAAhEDEQA/AE1lxAjGxsRjDoBJCVvocOaopZb6bkTeO4xf5U4v90zKs1lPlb0Bi/yIHynFahxMpTKC07EfritVrBzJF/THC3MCCuNflNhdxHMtGmoNSqiTEanCzNhEm+Mf1xypgCvTkxHnAmZIietjbfHz/TUtnqWmWhqexkiCLD5dBh2+1/iC5kDw5IR2mQVsQBHmA62jChzaJCbtkBAKO/aDzGBRNIHzVOnZZuT7xHzPbHMzjyVNQBmbDrO1sZIw2w8YYxKMRLnfawMYOMxj0YIQ1rAxsWuQIxDGIx1RtRdpOITibDEDjikET4VxQU7MJBxfzXE6ZUhRM9xHuAfzwvqmJjESwE2vZqFIrw3hHik6wVEeWOpxa4zwIZamGmGO19/+mN/CSvl3ZiIGnpPf8sauZMi9MftC2/l1T8/TFdkuq1OhlukvPVY2JOMKIBx7TODXK3A2zNYAJqUb3j2/ni000WVW23GggJXG2jkmfbDhxrkdkaFBLnYbye3pixy1yDmWMsvhjoWEn6dMVmVmW7Vwjfmy0kR6BUwdxviIGOj8V+zZmq6tUJF4F/ztvhH4nwxsvUam4uPzHQ46yRr9ioyMez8wVKMZAxnTiQXFlKq1YIxE4mRiBGK0SSokY8BjOPRiQChaXMrXq0ao0q4qagVIJWYnYiDcwZB6YscU47mKg/a6yGvBqO3qfiY7/pgjmV/aUf8AegfX/pjPFMsNS/8AcT/0D+JOE8sWR2UJrHLnbmpauF0GRPPuTPeNsW4xLGDhyxmVoaElkfncXFRx5ROPRjIGJ0oWrGToa2jUANvecH63B1ooCoFQx5gOn88LamNsM/B+OqqnxIA2jvOK5A7cKcZbsUtLkXqNZTv22xqzeUNJypiR2274YM/xbUdFITO2kX+g64rNyzmWUuaFewEfsnM/lbEDK1p75A8ypZSfyi1o4Rwo11a2w8p/jidXhpoFWkEyDBG/yIxRy9dqTbkdx+hGLOfz3idL98WU4nwUCQB4pn4bxmkAdVm7i35DpgVzLx5qzBR8K/PAGcZjHGwgOtddM4tyqPhnHW+QXFHLqpUarmRF5M/wxzjhPCqlbVoRmCiXjYD1PrjoPBuC5wUwfCaBICmFMDbfFOKotq1fhLDs1Jtq8apLBIGrvix/TaOO2BWW5BJZWq1mbqVFoPYEG43/ACxr5l5aZaYGXcqxO5PptYfnhdTSatNLeBZClxfjNJRdh645lzhxCnmHUpErIMddsMmc+z7MnLaw4cgEst5PU6T1/KcLXEeV2o0wWVtTXH7pHUz+Xvg7DsjabzapfiXyuFFtBLJXGQuLFfLMhhlKnsRBvfEQmGCX2pNiBGN5p9cR04pARJK0xjGLD0CADBg7HvjXpxJQLkPz9dVamCSDqDDy6tvTvfG3iubpgrLkEABlNN1IZSJBB2Nvyxo4zlwwpk/vgfI7415nhCrmVpqDuIEzu0RbfthVibEvomWHIMXqiRxE4baPIFQga6tNGInSSSf8+2Nw+zZz/t6X/N/LHjx3hzdDMPf6IY8OxW+QpLjHhh2/7M6n9vS/5v5Ywfsyq/29L/m/liP8/wCG/wB4e/0Uf5fif+wpLjBDgfB3zdZaS2m7N+6o3P8Ah3IwxH7Nav8AbUfq38sHeWeVXyiVz4lPxai6abAmFEHe0/EZ+Qwv4j/EmEjw7jhpAX7Dfnz25bonC8MmdIO1bTfvRVDxOnk2OXyKIaqqxerUP7is7CRdmhTYQAfnA2nzRn9NKqMzR01H0fADoYANpcClOxHwatwNyMW8nyHXpvrWtlydLL5i+zq1M9N4Y/OMWqnJNZloA/dCKA0jz1xqFyZAYAEkltSBTMGbYyscnDzbpXBzjuXak+uyaEYjYNIHQaBQbO0uI1XyedRKebQlUrU9mZel7+uk+vwnCNxXhj5aq1KoPMp+RHQj0Ivhu4hyFmqldq/i0BULavKXEERESpNoFySTuSTgvzZyq2b8Jw9NairpqEzDbG0A9dX1wx4bxmDC4kRCT+k4Hf8A0kdPA7V1VGJwMk0Zdl7w9x9QuYqMbqdItYCT6YZ/+zyoP9tR+r/+zBnlfliplawqF6Lrsw83wkiY8u9sax3HMA1tiVvqlQ4ZiiRbCAiv2U5IUaVR2lXZwINvKBb/AMxvh+biKAm+2A9bMKQAsAAyek4HVMqzH4lj3wlk4zgnuLjKE5iwssTQ0NRevxyCY2OLGXzS1QAemAa5A/vA/X+WLeTpBWBBwRBiYZxmicHeS8WuaacEyARbALmai2nUiCoeqkgD0ucHEaRjQ1cLaxxe00bXnixS4zxTlavXqNVIVWa5Enf928RH09cb8vyGuga2Ysd9JEfKxx07N6XuVvgc9BR0wX+KfVBA/hIwbK5WOGJUYLTkt74Y8ny9TpkM9MExt0xv4HmqVNTqVQwsxFp/6YsZnmimCFIEd9oxN73k5WqpjGAZnFBuYk8ZFpUlVYbaI27fOMKOayLU2KMIYdMN/FuJ0gdSHUTex6/5jALOcWap8UH5bj3icE4cPA20Q2ILCdTqlzO5M1NCgqDrX43VBY92IHywSp8JZc9QfXRKiqoAWvSZv9aY8ofUd+gxR42oCJ/vF/jieSeeI0P96v8A/Y4V8Vun/wC35FMOHEU3z+iZeM8EOd4sKAIGsqNRE6VCBzA9AGMd8buI8g5bXl/u+YL06uY+71NSqHRg2ksogStj06rczjHHs62X4kayRqplCJ2PkUEH0IJHzwaqcJpVc1k+IZcQlbMoKiHdKuqT9YafW4+LCDAZTh2CuQ/YImYh0j/M/ugvFuRcqlZMtQzTPmDVWmyNTgKDu0gQYsYBxr5q5JoZaiatDMGr4dXwaquoUhxuV2kAwOu+9jgnztnaNLPmpl0dcxTq6qjOZViApGkarDobDEua+E0s9TTP5caTUcU69P8AdqGACPckD1lTuTgs5e8ANlSa1AQLmbkj7nlMtmNZY1gNSlQAhKBwB36/TFnin2e+DmcnRWoWXNAHUVHl21wAbwpBw6faHkWbJZgFSEo1qZpk7FfDSmY9mZh8sGa7JNKq0aspTDD18WmUH/MuLOybZHkp5BZHkue5b7OaRzGdp1MyyU8oEYvoBkMpdiRNojpOFPjuVo0axXL1jWpgAh9JWT1EemOtgU/vPGfFDGn4VPWF+Ir4bzp9YxybidGkar+AGFKfIHuwFt4PecVShrQq5KaPVNFX7N1XLknM/wClCh94NErC6O2rvNp79IviVfkPJjK/ef6QJpklVPhGC8E6d56Hpiy9NOMZHtnMnT+Vakv6/wAGPZsVq9OeX6Y/+qP8HxKm71yXe705KVH7L0qUqIXNRmK1AVkpNTsRCkjUDaCwE79YwP4PyPl6mTTNZnN/dwzskGnq8wLWkHeFJ2x0bKLTSllsxDNXocP1U0mFZdKTNpmQB88K2U+7HgdL74KpT7w5HhROv9rczaI1fliRY0cuSmWgeiBcK5Gy9XLPmaud8KktZqSt4RYMARpb4gRqF4jG3gfIOVzSVWXiEeFrLgUiYpqzBXPmHxKoaOk4J8vrlv6CIzfiGl95/wBlGrVCxv03wL+zqBS4nG33R4n2eMRDW6aLgrRbPs+prT4hXSlV8WmtM6XEqH81OG0zbc4b8lxW++EP7Kh/pVT/AHR/8yYs0OOAtG1zinhsZfi58o5M/wDZTlmDIWXzJ+S6rluPKq74i3GEJvGOSZrmNySFNsaU4/UE33xpW4F5FoB3EWA1S69mOO01EL9cVTxSk1ywGOWf02/UzjW2fdupxIYF3MqP8wbyCcafKlIA6ndj2EC/fbFml9nQrGQxpiLWLE+pMAYsVy5KzaL7dMHMpxYhd7YHM0g1BRAhjOhCROIfZ7mKWoiHCiZE36nftgPleWa9RtIptMSZsI7yf0x2oZxKlMqeojClzlx5eE0ld/PrMAKPN3JjaAOs7le8ixuOeBqoO4fG46Wud83ctVslQWtVp03XxUUBiWEnVFlKnp1tgZk+Ihs7RXwKCnxk86q4b/Wgf2keuxw1fabzCma4ZTamdSHMUyDBAMax1vGEnglFa2fy6VBKNVCsJIMFz13EdxtvgDFXOHZtyKRcLGw0G7J345xFsrxPxgs6Cp0m2pSgUgH2Jg9xixmudaA8FaFF0prmRmKgZgWZpkhfMQBc9egw0UsnXQBfHp1ALBqlGXI/vFaiqT6hRPbG2hlKzAnXQEbTQa//AO22M7DHj4IxGIgaoXmHL4IhzGOcSH1ZvZJ/FObMq9UZijl6i5gVVqEu4KsB8SwGIEi0xbFvO8+Zawo0aiq+YXMV9TLJZSrQnmIuVXt172ucwcTr5QCRl6hJgxTcAdt3vt2wE/r1W/saH/C388Gsi4m8ZmwD/k1CSSQRmnS0f9pU85z2KyZ5KniMuYA8EFgRSImJBaAPh+HscQ4tzwtVzoVgjU6CMCRP7GoaloMXBIxIc71/7HLx7N+fmtiVbnWqhE5fL3E/CfyOq49cd7HiZNdh+tv3zUDNBV9r+krfR57y3j516lKo1PNKi6QVDAKrK0+YRM2g4VeN18u9Scsj06ekeV2k6ryZ1G23XDfR49mqiBkytBpMQEaf43wXyNHMupNall6HZWRmY/IGw+eKZGcQrvQD/m1WBsUunafpKCUufsuKXieC4zf3fwJBUUyN9W873iPT1wCfmCmeGrlIbWtbxNVtOmGEbzN+2Hynw+o03yw/+21/+bGG4VV6HKkf7tv/AHYiXY47w/qCvMDT/wBT2KAZPn+jTqZUlKhSllTQqjyyxIS6+a4lOsb4pcL5kyX3FMpmaddwlRnBQqN9UX1g7MbYbF4bV/dyn/4m/niJyVX+zyn/AANjufHf2f1NXOyb/cHoUrcP5jyAylTK1qVdqRrtUQKVBC2CAnWDIAvgRwzj1HKtnRTWp4dem1OkDBKgzGvzevScNXHOIPlYJoZVweykR9VOAh51P/yeW/P/ANuLWRcSeARh/wBTfqh3vgY6nSix/wCJWn7McuVzLGxBonY7eZN+2F9tzhlrc81CjLTo0qJYQWSSY9LAT63wtgYd8DwWJhklmnZlzZQBYJ0vXTTml3EMRE9jI43XV67b11URiYGMqmGTl7kx83Td9eiPhBUnWfQ2EdJvfGje9rBbilbGOkOVgspeVJxtRcOmS+z+vuaQUAQQXu394bjDLkOQ6aA6qSubbnb+GBZMZG3xRseBldvogn9LdjJ74j9/OFqpmHRSUUueiiBJ9zYYALW4m61XSpSJUFmpDSzKoMeSRDH0Ukn3wqmLInZSU4w8Us7M7Rout8KzskYEcxcYq1K7qci1amoCKwqLNQAknSpEnzjYHopMAg4FcD5gZ8uj1aRR2W8SJIsTf2mOmILmnFbUQpUXF46RG2FeOkpo0sHxTrheG7Qut1EeHn9FS55yirwqlopNSArIvhvAKkNUEWJBE3EGINsLfLVFTxHLzsaon/jO2GL7SOI68qoGxqJabAyb+9owrcMr6M7RYfvzPeG/xxbh3ufGCRSCxjGxyloN/ey7rlRTpzJnt6YpZ7iJpt6biLyML/8ATRa9sUuL8UNUiJECD64ZRQue5LJsQ1jdFq5kzNSrUBcQI8omfmb74q8M5eqZgjSIWfiO3r74zlcm1Z1RbsdpPz+mHzJZfwqQRfwjqRvuZt3OAeO8ZPDImxQ0ZD7Dr6/NV8P4f+OkL3/lH79EJo8k0UB1Mz2vsL9xbba2J5vlAELoaFA8qsouTGqGFxJg++CuTz9IsF1Lqm66hI67b431s/rYAiwBvjEnifEGHtHzEu3AoEelV129Vpv5Zh6yNZohORzbZceG1MgqLGN4jY7EwRgjmeIGqklhbb19sVeOZXxaTEA60BKkb7bfPf3Awq0+MGwOw/hjXcGxjuJwmQ1mBogdfofqkmLb+EfkO3JMlGvYkzHXGrh/EwxENbATOcaGgonXc+++BFOsyzFsP2YQuaSdEtkxga4Aap84lxtUUlbkdJws0+aytrwWk/4YCVGJN8aSuCY8Gxoo6oSXHPcbboiXG+PeOIjrv6YAsuLOjEKixvgtjWxigg3vdI6zuq+nHguKWf4yiDy+ZjsO89u/+OBdfj1SJ2jfax2uNxgCXiULDQs+SaQ8InkHepvnv7X7pkVcdW5b4mClMnykACIiItt0xwvKcdqBgSQw3iI9cdJ4RzAKoFTaTdZvPf54ElxceJprdD4o2Ph82Dt76IPRdho1gwmcSFUd8IdDm9VTSScDczze0+VjGBOzKMMzQFc5kzdKlQ85FPV8CgXJG0Adu5tjndPPmm7eGNRcyStPVPzUx+WCngLULZiq/iPciSQFi0W9Qb/ykiHzVQqWYDTNldYaPSoLE9pF7e+E8rmzvOm2i1uFwzsPGBep1RWiqtROaqOf2Z+AQQz2Cqx6XImBt7YasjzLw16XiPS0uok02ViSbDywNLDa9t7gY5xn6zPQ+LyEB+wIUwZ7nSWH0xZytgb9v1/ni7KxrQAEFLHIJSS7f9uiuc981LnMs1NMulJadSm6wZYLLKQYESSZt2O++A3K2XD8RyyOJBqGR3Go4xVgCsGHl0LeO2sgfIsPp7To5cqf/EKJ/v8A64LiNtSbFtDXhdh4ty5RFNvDBRgLXJk9oOFnh/L9XMBmprIXckgX3gdz/PBPilR6iiTCjp3/AM/phx4bm1CBQoiBaIvbt1wybM6FmmtpU6Fk8mugHukzlrh7JWJdWUqvURvA39jg3XJYhQYJEx6CJPtcYM8TzNMLCxJ3wqcTU0K33gzFNGm/xAQ5EdrfWMYH+IY3S41srj+ZtDzHL3taXhLGxRFjdxqr9XgMoAKlRYpqgEygZWLmqEI/1rSQzTcEjrgOKlWjWRZBY6iwBqMqoGimdVS5crOoA6ZUQBODC855RlB8ZCCYUAyzHeyjzbX2xRo8STM1S1MEimIkgrcna/t+eFv4vFAO7Ztiqsiqrajoj4Yqd0/yjZYm+4Hb+ffHPM5k2psVZSp7Hth6z2d8GmWC3JAA7meg6xgJVzLVKylqZDHbVb167bY0n8IB8bJZiNHED0u/3We421spawbj5oHT4RVYAhCQRP5xi4nKlcjVohf3iQB/M/TDOlcvYx8jt+WCuSqyFpn8O36D2GNe7Gv5BKG4CPmSuX1cqymGUg9iIxBwiDU5FzEbX/XHV+K8pUKpNSoxWBLNqtA97AYSq2fyaOy0QWMRqdiNIMHy6dJBIA+RI2JmM/FGRx5jursLwSWeXKNku06QIDL5lNwdwcBeMZpTIGy3aOsdPTcThhzWZpNSr5rxmWpqDJSCko5Z/PIHkhhfoQwJmLYT+ZcyBMAAMZtae3ub4DxWMfLEG7XunuF4PFhZjIdcvXr18UDyXDa2dzAWiJqFhAmIuIPsOp6b4s8UyToVXRDmZtEX03HSQose+K1CgytIJBjfYjuZ3xeeqdUXabkkzJ2Ekz/HABkoUFezClzsziqHC8m1ZqwDACjTaoZtIUgACDuWZRt1wV5e4jDhdu/T5EbWMfX5Yjks9laVKsX8QV2YAwNSsnleOmk6lv3t2xS4Uz5iu7IpJcgKqiTv0AEk+2J7U4clU0FzjGTobCe9M9cTFMYZOH8oA01avWFNmUHRHmEx8U7QSQRH6xP+rCgkCuhAP7v+OHeeE6j5rM9lODRH7LkWSRqzCtVJ0GbB9JbaDFoFpgflvhvr83UdOhZKgQZGk+gAfcYR6XHWqKVFFIUAdvQdPTviFPhrV0aoBTpherMwO8W3nzW2xn3Qtc4E8ltmYnsm9zW+qYM5mQMu4VSE0sFHTY9eoG+kT9MEuA6Wpg1AQkLL61UKegMqSSegAJxU5X40lVdGkB1EOm6uO69vbGvjOUWgqKqCsjkhQbaQIsWMjrHQ2x5zSe79/f31U5XAtbLuNlb58o06SIKLEhnXVqgz2IIAEeU2i0C5mwTgLf6ZSjo//qxe4zwWsmTD1KQpgVU0hXDgoQfNMzY6RtfVbY4ocvJOboju9v8AiwVh2kNAKz+OcHPJauwZNgy+dNUbYnU4zAgKcD+W8qc1S8QZl0UzpSmVBCyQGaZN4noII98T4RzUKOZOWq/tG0a6bMokgEqwaABIgEGBIJm4k29s0vyhV/hZGxiQ6LNepWb/AGb/AEOM8zBqfDqur4vD0+2shY9xq/LDVlc+jAlTLRe0R/n9MCuNcLXM0zSedLETpMbENvHpjKcd4g0TRwHZpDj8h6fJNOFwBru1JSdyXwEafHYFS400+sJszAxYsRA9Ae+D808sAAJO4At6QfS2DWUohQFAAAAAA6AWAGAnHKB8aFBMiRA7yfngfhXZcUxrmT3VXXlyPqiOL46WGPPHuSgnFuZmp1BUZWcwSIjSgEbmfKLgTi3Q5lqu7ipSR1VllkfWSpnzITE7dPURIjFfjuSpp4StVXXU3QNpdBvqG4sR23xszHARSpGpRqPVOk6vEOohYkwABaRcRONRiAyN+WIUBQFIHAtLoR2m5u/v0QPjXOoo11VKpWJ1QDvaJMbx0xH+vedpMtcozUGMKzJCt8QhWCi8o+5O1wJEobXqOHO7G/zN/wBYxaq5+roXLu7GnTYlEmVBYSSo9Rf5+pw4jiGbXmgnv/o5QNjvz+P3yXTOP8/HM5OAxUVDDEfEum5UdJuDci0G+x5yaBVvE1O4O4Jv6TEBh8vrib1WFALJgvqH00mfyxXy6EhgDcfw+WBZmtDy0LQcOb/QaTvqUTqZwETAHcEHa/y274H5vP0qlTceUAA/Mj5HY+k405TxKreHoJLHSBMAsdo9D1NsGc99l4Cjw6p19ZHlJ7DqB64X4qaJpDXupWzTSPILBdIPTeSVAkGInb5mcZZjICnbYx0ECfqRiNDJmnGolmFoiIg3+fTvb2xsd/PIPwgR85Xt1M39MVaXouiy0XuhebpTUI7GPcDDLyxVOTqg041OCjEzYOChgggqQGMEEGcCDR85LXv/AC/lijns5VoubypuJE/LviertGlSgMELXPmZd6datdWpc5PlShLPUTSafhswh4RUVnJUs2kKOouSeplhyz069NKikwwmC0Qdj07g/THCsvx53IBXUfQn9Zx0vg5dKKqSR1jtN4wRhI5bykpdxeTBdiJYRRuq12r09EC4RwQN4qaAjIo1C4tchuw2MkmwP0HpzNUpZdEV0UUX1orJq1tqqEydupFx2w08rcFR6+Z/aeKmpJYaiSYaVkyTYjqfiF8IvM3C8w+Zc1KLIzuBpUQgkQmkzBkDeY32vEA3vEFDukcGitkQ5M4HVzjVswrBNJMbku3xaVjsIv6jpMEq3GlNJmLaHWC0DY/hMepsR6nBfI0Tw6glNG1Quqow+GT5oHpCufWF74TaQnOUhYr4gKgbEDzKD0sSBJt1744TeoV0UxjaWHW035DjjGkgzeXqCg0Q9YShNiIQICs/vmY+mAlDhzUOIUQygIz6lKzpKs0jSTJ2tczbrvh74rmqmZp00zPgUEkitTc6iVtYFSYJU/vC5F+mEXlkmq5pVKrpTpk6nE20FQpHr5VAgHpbHIZbu1TiINqRvjnDMtQVFp5djKBalRQFVQSrEoBDO3lJKyQAY62xwHl1BnBUR5WmIuWvqDEqo2AhlO87kyTe3x/l3O0aaChmatUMWLAaUZgTIsTpkSR7dLRiHJXHKNNxTzDtTbU0LVAXSwIGkt851NuZFojHHSCNrpNSACaG5XJbIDMuprf3XQuEZIUlNrsZI9unynFtz+WPUjqWTBnaO3641u4/6Y+XYmd+JmdK/cn79k0iibG0MbsFlCQBbc+2BnNGRqVKJagR4iTYmNQ6iehHSbb4v1BY3n54F8x1j91q6SAQs323kj5xgrhrpGYqN0Zo5gPgdNl7EsDonEjbVIfDOBrmKrvmjWBpUGqLRomK1UyIVZ2NyY39oOCHD+QCyVaWVzNdcu1NmLNUpRSqLpcUaqRq1QYZkKgQd7jCnnuOOQQ0d+1ugNiP8740ZXizrPlsbGGGwmx2sD/DH1x0DSd/ZZls7gNvdAOIVnViH/1imHBnVPUHpbpc/SMWeHt4zKHOkAEk+mL3MtfxKNF2X9pqILGAzD1jf9Om+I5HkavVAd2WlTMRe51SVEGBJANtzBtbHpZhA3U+SugjMx0HmtldlYgKRpHwi5if8euNZp6GBjf0N8E/+y2oaYq0K0rqCksCBqgMII3sZtPaZkYqZ3J1aULVU6+5EbQDHfcfUd8AsmbId9VqIHPrK5tV0qvJX+H8PDsHLVaZBAUoY3DgkES0zpGkAg6232DVS4fXoVKYqVfGpVaQqIXQ06qz+F1iPnY2OFyjm6fkVqiKSokMYtsd47HDDRravNq1E9dWr88I8ZNmzB7deXgpSwgShzHef0SlzEirm6osJuOg841En/ib6jAutl9jqBEiYO0d/wBMFeZadLMVQqyaqkmoUksFHlC9p29QAe+I8P4LlEpt4ozGtwQpsoQi83ifaPlgyEjs2k3dIJ8r81CqCELW80xAG5PUzjOY84uAfQj+OIpXHkbcKRPrscbC8rPeT+uJnQpvhmhzeti/8Kzy5kQ1YaUBC+YgeXa9z+m56Ydq6Uy5BqVaRWzIE1QRIJnrMdzthH4NmqlOp+z3qECBvg4jGqxLttAG9tyQQVEG4xyQua3O15B8EuxEMbnkSAeGnJOfAeXavD6RU01dnZmbRUTvAKqSCRpVfrfF6rwPVXXMVFRUCENqKVCWEhbiY8tSoCAYMLOKfEM9lgabvm9RtJpkuGhQLldRW51aZF2vO2BvHK5p5VXpZmabFiaptADTHodJ0g9Y7ziTpbedDaWFpZGDyVHmOrlhr8VmDNdglzAtsdhBvPQYUOcuEVKLh0RqSUvIq7lTE2IPmBJJJk9d8WqvMYLN9yotBZoqOZaGMldVnZRt5jtE41cUzmYbLsGYu9i4UCFF77bXA9z7YkwlpAVBsqzluM1Pu/jjKF6xBC1FOpVImWZSpdSLtpBCk3wK5K4lVSqSjCWVg0jVM+Y2kXkWjqMPWb5to0MgXQhZXSEEag53H8TPXHNeE0swo8ZaLFR+MAiJ6iOnrtvgiOMgkOFInEtrLkObS9E2ZnmuqS1HWzhTKkeUqoCkksWJLBiwuZkdZAC1zPm3epqMHw4UsDuWlgY6WEWtb1xvq54udTEKTZrRq6hjH4txMX3MnFHM5NKohNII+G0GoL39/fHSGscQhM7njVdR+yLiLaHpO06h4iiYA2U6R2jSfke+Htc+jNAZSfT9OhxyDk7NmlorFQsSpiZaRpI9IMbegxcpcYZnIpqVFzC09ChpBLliABHv+e+ex3ADiJXTjnXqiocYxgyuOy6yWgS0C1ydsc6+0DnEKrUKUEH4mPXYwO4wk85/aPXztVkou9OgDCKpKlx+88XJO4GwHrJKo2eqT5yx/wC8Sf44nwfgzcMRNPq/cDkPqfYKGKxDpAWM25+KLUM60gapHZhI/wAI6bbDF7JliYAUEncExHt3/wAcAAZE/nthg5beKo3PebjGxidZpKJG0LCzms9GaJAHh0tSJHYzfff19hg7m+Z3KsIqeHUi67R2ZZ6GR1+eMc28LFMrWi1X4uwYW6QST/Gd9sDMhxQoYYK6gm2oiPZgJA9MAcRY1xBaO8PGk54ZI5jbJ7p1qtfPZMfA+L5htNHL0tV5LuToWeukbn0BnAbj/F2rVoMgAmNViTYEsOh8o8o22wV/rY+krTRKciCwdi3yMeX5XwEzdNKpKGxIkMCTBvEzc/49ML8LGWvL3tA6a2U8lxdnNv8AAj5V7ps4LyEc/l0q6QpEp8Wksq7G4jqR3tgpw37LPAbWKSAjd3qAx6zePcDFDgPPj5Kk1JKavLShJMLMAgqLsCYIuN29MK/MvPLvU05o1HMAsgOgUjvpC6Y1R1iR3OJPw8bzVnXkDok5xUryTQA8VW+5vQzlZ5KitUfw6kWaHa6zuskXFo+eDdRc0tJguupqVwF8PzMWUC1yTFjrtafU4pVuGVM+mXXLlqtN2IV2EeGSYYNchVmG79hvJTl/h1TJ1EYV0VhMqf2moHyspIgCRaxkTO+JmMuflG/yUmZspACUMzwOrQTRUpvTjykupUSBO5ETGN/C6GpFbw2KsDBgwQvxaYvIF/ad4x1/i+dfMZWsrqFEeY6hUV1lCWjSpkLqtAO4BMDCdlznKWWhcuham+lNJ3AuDa09YtPYbYqk00RTcTK5uXahWiXuOcI8KmlVQqzdTqs/1O/TpjfSrPVVTUqKpjc1dTN72aPTEuI8FrWWuppJUMgN+BiIIkSsGB13A+dHOcz5fLsFFAsxEuRpVS3pYg2gyOpO+OxNDjlchJ3lveItdEzPENVCUoeaY2J9VMGnJv3AG98AeKZ3Mg6KpGgqodYkGIMwJg3icEMvmA81jmQBufORAF7r4kat4YW2t0wHPFzmV1mS7MdIP7k+npH5HFO2oXcQ7upZz/EfDBCKEUmAoUKOkmwibRifD8/CvUYBRsOus7wbX6W79sXc3wSm7ftQfDBnymCLmfQ2g4kvDcqboah0Hy6mEfQYvDAWpeLBsLVxOmtYhaiyfWZmO/pBt6n0wR4V4rBaa+VAFA028shoPc37TjPC+F0tTVKiAveNRN9um34u2CvDINUp3aAY6EwPpiD5XxCmptw1mpe5cjzFF6lcoBLFiAFBOxNgNzthxq8uocgGp06uqmtSo7tEAodLJ6bEjvb1x7mflpcvW+80nEFj4lMNDoSY1p6SfkfTZj4JlFqZBqauxLKwlkaAKkIZkAGbwoMEyekiwy5wC376oLswxzg5Bcvk6lTI0fDVm3DaVkzqJP8AH/pjTxio1MNSLVGYC8yoCqLQL9ATPrhryNSgGp0lrpTWmz60qE01VUKgbKEqmpLEiRECxAaVPmPi1Nnb4YGlAyDSKpUaC+mAF1xqKqABP1Kw+PJOV9bcr28eShJwlxssuxqb0Hw+SGciUNJrOKlOlUQDSailiN/gEfFtHTBvmqmudR3NYakpyFekFdnUDUEKkiCZJ7yI2wr59zTcPoDJABG6t6bWO4v2wcocWPECtGnrLBYLsgGhPhA8pJMkgEiOlrYGljqTOD8fBWxupnZuFHmPFBeCCAoMG1wel/Xrttg0telTYaFJPp8/ScRqcs18quqqqwdmBDD1HcG2xA364BZio4ZWUxpNt/4DF8k5eQGO08ETgsNG2EySMt18+SZ+KcX+9ZUKsHw31e0AggXjdhsOpv0wLoVhUJILT1BjGvheYJcajIJvC6ReZgfXBN+VasaqcMP7rC3pB/hOKnYgA1I74lWy4cMAcwaHcC9/haigPr+WK9W1YG4imxuB3EC3qPzxg8Nrqbo3y0/qThk4dyWiHVmKhDMBqRIJQAhtJZhpkwAQBG98Vy4qKMWXemv7KDYny91rT6n5j5qimZahV1UyEbYNAOmdVwSPKRo+IXF8WM41CvQZHf7wzNMnT4gNtXhsRKzpBgyLQbThwocu8OqvTGnMw50kl1iSHWCAvd/TCNzTwJuGVzS8OkjyXWqB5aiNAggiQBEQos09IxyIRzuzRu1FXW9dFwMMXclZuOf7hUuWslmaOarNlNVOmimp4VWoC3hrcGQNLQREiOxicMvD/DqVGFSijJUIJlnDoAZPhMphZJuY+V8InEM9VCeOrlWAal5dtDAhxfeQ0fngBS4lUSNLsCNiDeLW9rYILH5nuYdaoHp1vkfBUtmZEcjgS3zXeeHcQp0SwqQC3wUEYvIgSC7CdE6t4MNBkiSoZlKpq1BT8NFZy2u8JcsVUBNIIMgGREAdMLPK3EqtauiaiQogNtHv3k7zh44hyv41Nkpko7HUxk3Jg7AwRPSBimSKnZy4lx08B5D7KJaA9hkbsFq5r4ky5EgVZq/CDYkgwG9iFYXtv6jG3hnCmakoqpoZPLspEADa522+WK9XhOX0fdy1aqwEMYkD4ibQI379B2xOpxnwIp/hUAAssarCTa2O/hnFuUIB2NiBza+iDcT5MXL062Z8RalLQfCIg+ZrASLG5G35dAvDONBWpyWAWxPuZaYvcR02HYDGzmXgb5HMVMqS/h6gwEkhgQdDGLFgJWehkdDgT4ft+W43+uCmwCu8bVLp9e6F0HmXjdCjRSbtUBIANtINmJ7GLd74UsrxjxD5KTEA30gmJ9sCFydTNVhSUyVWFBMQATYTFhJMdpth25f4aqZT9ky+NMVZJswJEW2gfXFMrgxeijMhV3KZbx6a6DAOwiIsN/UQcXaedOWreIKNStAUDSAVRy0AvP73wgz36kEQo55qcqpR5aA6mRGkde4JIPsffA9+Iuz1HIik9PRTJWR3LMNmkwQPY26xdRi1VjXua/KD1SpxnOlMxmKawo8WpsTqPxgAnqAHYaR1JvjHCc3USojLVKnUJIvJmYI2Im99sVs1lamXadZiopVmX8QBDQ3UGVUwd7G+LP8AV/OCmtcUSUZdQkqWI6EiZE7xG0d8F52Btk7oRrHF+22pCrZrPVPE8/wnqBJ+fzxpbJGpVWJIHXFnI8WDqQ48w7dQf1wW4bUUGdO1wPaLdcAucWclrY2sxDcxdY38RXJaOK0300qAtLB4JNjspjaSA2/TGeCZ4ZXM1KJQNTaFdlBJBHeASVkwQNoEX3K53mKmp/0mlMt4ieQ6oiFutYWIFgREGQL4r8Br5Sq8UWenUZp0VYIYzMK46+hHXffEBeTUJTPIJZS4EWT9hHOYq3+i0lRlGoCJuLA+/wC7hLz9PqL94/P6T/nfDzz1ws6suH3nYS2sQbCLz5Z740ct8nZo1qbvlAaBlGWpoLKpM+IFa8yRaASFI6jHMPGQ2iNVx+ILDbTokfJZkFoJA6gm0xFsWOJ5eogJ81Pr1U/ocdUzX2fItSg9KlFak7GUChWBnSYPxMvlMDqDfYHVzNlqmcdqSt+w1FDUFNY1DREsoA1XaBFja4nBzAG8t0BiJ5JiC47JX+zasBTr5irUd3QItJCzHSz6pcg2mFIXeDJiwODuY5VzmepN930awqsNR02JEhdxPv8AxjGwcnLQy9Whl62lfFp1TUkPpgOkQIvcG5tK282BuR5uFLMqlEhQAaasCVBVtJJK/BJPnEREeuFM7KxF1YHsPv2TbCYsxYYtZo5xq/on3lzkepl8r/pNem9UXJB8quDYFjEnZZjcYXvtSK18lQqwrMlUoTE+V1IiJkwUUED3xPkjlLM5+sa/EK5q0qdQ/sJ8jOIuyi2kG8mSSPc4qc68trkMxBUVaL05payG8PzMXWDcTqUhusG9sSZE2OQTM+KqMj5XBkhs/ei5dmKJakUpSRNxG5kTv7C+F6rSKmCIPbD++YFMhSpUQbMCCVaYubkdj6DCrzNlNFUEElGAgm9xuJ97/PDFkzXOqqVGJgpucKnkeJVaTA03Kn+7afS249Mdj4VnvHoMwbS3hjaxBYEEEb7z9Mc45U5UbNU3cU6jz5F8NNZBkFjuIMWHvh6HLZyVZyUKB6YVVLq2pUIGuVsJtbfr1xJpaZAFXcgwz23oRzKlTrtlqTpSJQsylnUkP5SG+IEGDEEdRgpwvj7lCaiCsWcvNQFtMwNK38qeUQosL98IPMfDUzUMsU6i2uIDjcH3xv5f4AlFDqcszXOiYG/Y/nhh2Qc/bT791ne3LYaDtb8b8t6rnstnMnMVPjOZoJQpMrDyl2ZRqWQZi8BYY79SPTBviGX4RkfEVi9RmJ06jrdb2OkEKpi1777TAAcL5MzWWqh6lColNVfU4BcAaWInQ5O+naMAszn1WoFpUqWotAZqR37/ALRm698KpHOe/K12nh9U7aAPzBNnI/Jfj0vvCMHq+dTQcaSUmNdMmzqbjoLfUBSZ6GYroQ4Ym4uCsGSDcEHp3+uHfK8UFOmFEnQAAZi4HxLEBTImB3jvgdzHzVWrV/EinpCKjKaanUBuS2nUoJIIE2PzwS+A7lUsxHILbkEL0ehc+9pk9ewBwV4dSohIevDkRHiABZCgQsi4gweur0BxUoUxVp/sqbqfKQjASYmYKyGFyQw6R1tgpwrg7ukroqAEqVsWSOjagI6iDhe94ZJTtqTzhwifec0euyXOc+FUnpuQxIQaw0gkgMAQSN2AYX7T6nGaucACha2ZUCbVNL6gbhTEaQBYGOntgb9oORcuEDQU3TYXAO0RP8xihl6FWpl9LuzaFgLboLSYmFUbX2OOinNsHmvTsyyuLWmtNeqV80QlXUjTJJgdJJsfX/DDHSrBRPa/0vv3wq+C2qIM4ZA20mBt+WLpgNFPhLnNzoC9arWZnIZybsbnsLn5gfTDHwbliotajqQeItdJUtA0ggkExAiLmbYv8pHw6VWkNBcPqGoSYgQR6bz874c6PEHqVAr1Eo+IZ8RQFZSAzErqFrfvE9Tjhl72UJccMQC55119U1cWzobQ4R0vLt5AwWWUqrO2gHXpt2Ji+KOd4tVVtHjIPEVxSGtdSlhS8NmZTpN9YWABJ3MjG7O+E2UI8QNSjQagKtGo6dZi0BjJwC4jn/FFZqSkhqakz5fCCilqDg+WVIO15JABgwW3ZBHdMtTXUUl1rgDMMWKDzCnL6fDKkkDy05jbV2nADivD3p0mVw9NUFMgKAE8U+ArMIIEhnqlgWAMrFgxEsrxBazVWWolOrUqIKZv8SeEpAHh6jaYBb8QlVucS4jnBQZXDjwyWRG8RyyLMAoCFnyaAWBYGbXAJ84hoJK80FxoLcvNoqVGo1Vo3WfOwVSxUsRGphuaY+I7sekYGcM5Iy+ZrpVoo6U/EPiUzcrY3USSBIC6GB07xAjFniWRyVVXRUQuJBOllJbfeIJn3xr+zTipTLZqmWKrSrUwrdVFRoZZsfwmL/i9sCMmbKaIRckToRd6LpfLuSK01BEEWaIEsCZJgAG89Nj0xzD7ZxUTN0yZ0Og0Hp5dxtvJ/wCYd8dTTi9HLU0Wo6qxGrTqk3JuSbxPU+uOe/a5mvvlBDQ0OKbGRqvcfhtE/PFLow0UOqsw5dnzclyn+mGrZkVa5NQ6pcQskG7WKlQTvcG9zixn6C5inVFNCqlyaanzFBqsJibC09fngPlKniOAGgsQBF2k7wemOtZ3lNKGVFRDqCAFxHTqwM39Z9/THJXEUmuCiikdUh0On3081z7l7iVTLp4AY0dR8xEkMDuNriLEDDFmSFK0gxJaNRJa1iWJ1AEQIN/XGhuHUqskBhBmQo1H+6JIMe5G+Gzl3hWXroBUQrUAjWpg6TpI1KZWbbx03xbh52Mfmcq+L8LmMJZFqB8LHL05/BKecQFidMqIH1BM/KCPpiLZfZSyqVte09bRh2znIZIApVkO8hgVJ37T19tsL/FeF1sqwFakfN8JUyLATfruPrhyyeN+xWGkws0X5mrPJBrNTq5piGesSiDTI0gFRrkXRfOdP4iFnpgVzBmaFCvVqLlAWpPT0eZ0kaQ1UjSwUXaxAtGxmMHuH8So5SklAVVbQo6xM3/XCtx7in3isEprrZzCqtySY6DGVaHOmca09NFo7oLyZ1apJpyU3UHe9xPrHXALPZ/XUAQkEWkHcenfr9cG+D8oVzVahUikoUtUcMDppqbhdxqOsKJ6SemClLkinTpVaoQjw30nXTQ1NImSJY0pJiGCi0mcaEFxYGlBiAh5Kzwyo+SXxiWVitkJDS5t9CIkYq5WudLMxuSSxvcm5xb4jyu1M0dJdaU6WplvE8OoVBBVibhhuJIDAxvYXmqijxFRtSqSs9yDB/OceY0NBed0VNT3RxsFNv4kndDXr62J9cbsvX0JVW51qAOwMi5v+7qHXfGhshVpw703VHurFSA0Wsdu2NZY7R1ws1C1Vte2unyUDSAGMZXh7Zh0poBqY2kwNiTJ6WGLdThVUr8Py1AH6TifB6cZikGA+MAhjp3tBPTffE3RvZq4EeaoGIilsRuBroQUxZ37ORl8rSq03ZqvxPUpk2VgPhHUIReRJ1OTEQBP9H1RocsaroZGoyCNumwvvh7bm40aTUqeUc6NlJjQTeZAaRcEQbz0wr5rO5goxrUyC5JsiqALSAFAIi5vPQzuTNoEjhRSpkJJIfsef+FLiuYeg4q5ao2gT4qsA1OpqIN1Njc3t7XnBjlPmheJ1CK1HLU9HXxArVGJDEeHMlSbnVIJ6E4UMrpUgVJJIGpdW03uOm5t7YhxHhlFhLKqhjpBHxAwCDEbevp06mdk4O02VMmGb/p910ilwmiMwaKwtWlpqLoqfDIpib+bWfCCm0FWJME41HMtYUi+lXZXdlDLrmStOFAiVn4QGuQO6t9lHKuZbNVqyvooqhpFzLaiYI0CQJXytOwJWxw5cV4AuS4etCkXZDVlzUbU7EyxM7KZUbDb1JOA8RIMpaoYWF5mAA1QbiPEQASyU/FuPEgBiPoIxo4DxFctQrFUDTK1LGJW7XnSLVVYiDvijkeAJOp3ZVmNdVrL7AeZz6D52vhu4jyZTzWXSjk9KtQBZGqKTrdzLipImX8t4tA6WwBCcr7TLGRFgyO0686XIVzbqbSYGwwYq8wFKIVqdVS4tYEWnrY9O2F7jJzGTzDK6GlUUwVNtNhEf3SLgi3bE349mLKXUggyLmBckeYSd95PvgsstC5qcWgqtkgPFFVCIBDMOsjt6E477y9XFaiAYZGEH2IuD8scFSop+IAE9QADPTHQfsy4/Y0ibqY+W6/y+WKpQd0YxlNLPiqef4SEq1KJdw1NiAymCQLLPusYjw3KaaiU6jOzO8BkYhiYsLQem/YHBfjHKeazWfqtSGimxUmoTA+FQY6k26Yv8T4plOB0ZJ8bNEQNV22Bt+6sESdz64raHXonGJxkLoKeLdQ5++iO8Z5l+60ZEBlAmB5VQkLqZdwoLKtiLsPmr57ms1yDULCNtMAX62nt3OEr+utSqr1ajA1K2og7hCgKijp6o1N3Ug2PiKd0xDgXM/3dCj0VrLuuosCvfY7G2/bFpicOaWYWbDi+0YCh3MXEJ4izVwGSYIAFlP7tiBE9B0weGXocNH3qjUcuRFPUysrarj8AMWk36Y2818FWq1Zouq+IpBj41ntcSv5YF5Dgq5nJUAzOCKjhYIjSLsYPyA9sSa5hY29tkmDCARWp2RTlH7SVWqq5hZdlNNqrNCteULW8pMBS1x17w0VvtAoUvEp1qVWm5BJpsBNhFjMMGBMFZ29cci5k4ZTy7qqMzEiTMbdNvngjnvtFzdRaemppKqqkBEIlRpDAlSRqEEjvJ6wGDXkjRVB5YacmXmrnPMpl0sKLVXmlTjzLSWYd5/GzER20G04YOSeUF4etKrW81dxqdSSQoP4AB+O4Ja8ERYTPJeMZyqawNV2eqsFixuG3j0gQsdIx0bjHN2tUJQvTZJbSxUwbmSL7diNtxgHGvlLQIzuisIxkjzn5I5n/ALQcrRc01DVXssKoZwEGhVZo1MVBIBJJub3OBnFNDOtTRoq6oYADcqSJgkKyxB9T6YX6HMqU1CZWgtMuw820GREkkk+5OBnF89mFeCppjuYOoiQCNxAFhBP54HwkTmztk106nf4bBF4xzG4d0Y0sVoNvj/8AE5Uq3D9JqPUqMEQComoio1VgRqpw4GlWj8JEAyCb4Ws5nUWrTdjKQC0EA2PSRuRb6dsEeH5PK1vuxasAaxIqknScuyKC0DWBDbqY2PpGF6i61q1V286aiEDdElot3Cx88PnEyNLDzKz7csTmyMsEBEeGc6hCH8UoVPkUAsI/CL7i5nYegx0ytxmjUSnUqrp8RRB06kBOwYjodpNuhwhJzYhLBgrKaP3cLD6QmkLOnVEfiA+GfMADfBblOujl6CyVKllEyFgXA76pHzA74qdCXAVy6I3CTsjl/q3rrfirlfhRLFAAUaCdUtGwcrBUhmhmJm7Nq9tPCeQnzIBY6CgWJHxNoAaD180kkWxco8HioV11FUySAGUEwZBYWtIuDfud8GOX6S5Sogg6TYnUTE7E9/8APziO0ZYCbTPw5YXsIFaDW+fT4/4V2jzE+QAoLlK1ZEEeJSEgtu1gO56xgZxvmgZhQXoZigqNqqeJTiwEeX95o9t/nhvblXK1SStY6mvZlO9z0nFSpyOwc+DWMqtibXJ2BXb4fzwocJnEkt9CqoZIWOzh+viFHgGdyGY0+A9J3A8oIhwPQMA3zGD9XMinpXq7QPkCSfoPzxznjnJ8HXXoFWG1Wj5T7mAUPuQG9cVeTeMVF4l4FbMNXpCmRSZgZV2htDTNylNo8xFjB6Yg1wNgaHxVcsTh3nGweY1Rv7V+TVz+UNYL+3oAsCBdkF3T1tLD1EfiOOB8OyCVKiq1TwlJjxCpOkdyBc/LH1Tm81GmOrBR+v8ALHzPzJwk5fO16AU6adRgI/cmVj/wkYLhfeiqa0K7X+zXMvT8SlVpVxfToJWQDEjUAJMbdPeQKHC85Vyddajqy6TpeTft+RGC3KfEBTcIlatSc3AYs6MLk+RZvudxi5n+FtUoLmpV0qswfT/s3lvKw6BgNS9x6jHC55JDhorcBGHylpfry8SOWqZuJ/agiUx4H7RyOvwr/PHK+Y81UzFXxqjlmexnpAFh2GCNTIwJ1e3fAbjCFY/zfHYQA7RGY6ExxHMOirZPKMxGlSb9PTBCk5EgyDgVRzDIZVip9DidTOOxktfBTmkpNHM1gXTuYc0gYeCXZgvh1TUAAOjyyoBO998QThwqZSmZjRTAHsFUn649j2Fbhla2uqsLjVrnvHmnMP2EAewAGKVGoUYMIkGRIBFu4Nj7HHsew4PRANOgKlmq7VHZ3MsxLMe5Jk4f/su4MuYWu1YsyKoRackKZm59ugHcnoMZx7Fb/wAqMwYuYWmfinJeXyxWqoLftEGhjKwSB26Sv0N74U+a1C5iqgJK02gT0BAaPXeJPbHsexCDV6O4gAIxXVLFSgC2DPBapTUF0+YASRMXi3zI+mPY9g5m6QP2Wz+k2QGQIOoCLQRfaPXDJyFK5hm/EabEGSY0FDH5Y9j2CWdFS/qunZqkKihSNiw+X+QMUxR1qQIgCNvn+uPY9jp0JpDNcTV9UtHhtMO1WD4jNM6iIi1ojtN5OI8U+0HM5KpRVW1owurbzIAIYyeu2PY9hNILJtbvExsjwwytHJdG4HzM2YRtSiVMN2NpthRy/EMrTzVfMim61H1qQoWAtJtJNzdidtrY9j2F5e5w1KAyNa40iXLnM6cR89OkUSm+lSzeaYg+UCALgzq6bYWftN05aq7qBqqUSWOkHVpBUAmQRZQJFwJ9sex7E2AZ6UC4tBrokf7V8utHOUWpFglXK06qgxKBvE8oKgW3P/iIwycNyQp8sFt/HzAJ7jSygCe0oxj+96nHsewc78qGwms7L6hKeXnYwR6jAzmHJKKSv/eg+2MY9gVhp4W24gwHCPvWh9FrWglWkkL5ogkjqE0CI9p94wM4nlVR4WwIJ3n8TD+AGMY9gxp1pYiQDIH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3568" name="AutoShape 16" descr="data:image/jpeg;base64,/9j/4AAQSkZJRgABAQAAAQABAAD/2wCEAAkGBhQQERUUExQWFRUWGCAaFxgYFxwYHRgaHSAYGBwbGh4dHCYeHBwjHRgYHy8gJCcqLCwsGh4xNTAqNSYrLSkBCQoKDgwOGg8PGjIlHyQsLC81NCwwLi0vMS4wKi8vLywwLy8vLCwsLC4qLCwvLCwsLC0sLCwsLCwsLCwsLCwsLP/AABEIAPYAzQMBIgACEQEDEQH/xAAcAAACAgMBAQAAAAAAAAAAAAAFBgIEAQMHAAj/xABKEAACAQIEBAQDBQQGBwYHAAABAhEDIQAEEjEFBkFREyJhcTKBkQcUQqHBI1Kx0RUWU2Lh8CQzQ3OSovEXcoKywtIlVGSDk6Oz/8QAGwEAAgMBAQEAAAAAAAAAAAAABAUCAwYBAAf/xAA6EQABBAAEAwYEBAUDBQAAAAABAAIDEQQSITEFQVETImFxkaGBwdHwFDKisQYVI1PhQnKSQ1JiwvH/2gAMAwEAAhEDEQA/AE1lxAjGxsRjDoBJCVvocOaopZb6bkTeO4xf5U4v90zKs1lPlb0Bi/yIHynFahxMpTKC07EfritVrBzJF/THC3MCCuNflNhdxHMtGmoNSqiTEanCzNhEm+Mf1xypgCvTkxHnAmZIietjbfHz/TUtnqWmWhqexkiCLD5dBh2+1/iC5kDw5IR2mQVsQBHmA62jChzaJCbtkBAKO/aDzGBRNIHzVOnZZuT7xHzPbHMzjyVNQBmbDrO1sZIw2w8YYxKMRLnfawMYOMxj0YIQ1rAxsWuQIxDGIx1RtRdpOITibDEDjikET4VxQU7MJBxfzXE6ZUhRM9xHuAfzwvqmJjESwE2vZqFIrw3hHik6wVEeWOpxa4zwIZamGmGO19/+mN/CSvl3ZiIGnpPf8sauZMi9MftC2/l1T8/TFdkuq1OhlukvPVY2JOMKIBx7TODXK3A2zNYAJqUb3j2/ni000WVW23GggJXG2jkmfbDhxrkdkaFBLnYbye3pixy1yDmWMsvhjoWEn6dMVmVmW7Vwjfmy0kR6BUwdxviIGOj8V+zZmq6tUJF4F/ztvhH4nwxsvUam4uPzHQ46yRr9ioyMez8wVKMZAxnTiQXFlKq1YIxE4mRiBGK0SSokY8BjOPRiQChaXMrXq0ao0q4qagVIJWYnYiDcwZB6YscU47mKg/a6yGvBqO3qfiY7/pgjmV/aUf8AegfX/pjPFMsNS/8AcT/0D+JOE8sWR2UJrHLnbmpauF0GRPPuTPeNsW4xLGDhyxmVoaElkfncXFRx5ROPRjIGJ0oWrGToa2jUANvecH63B1ooCoFQx5gOn88LamNsM/B+OqqnxIA2jvOK5A7cKcZbsUtLkXqNZTv22xqzeUNJypiR2274YM/xbUdFITO2kX+g64rNyzmWUuaFewEfsnM/lbEDK1p75A8ypZSfyi1o4Rwo11a2w8p/jidXhpoFWkEyDBG/yIxRy9dqTbkdx+hGLOfz3idL98WU4nwUCQB4pn4bxmkAdVm7i35DpgVzLx5qzBR8K/PAGcZjHGwgOtddM4tyqPhnHW+QXFHLqpUarmRF5M/wxzjhPCqlbVoRmCiXjYD1PrjoPBuC5wUwfCaBICmFMDbfFOKotq1fhLDs1Jtq8apLBIGrvix/TaOO2BWW5BJZWq1mbqVFoPYEG43/ACxr5l5aZaYGXcqxO5PptYfnhdTSatNLeBZClxfjNJRdh645lzhxCnmHUpErIMddsMmc+z7MnLaw4cgEst5PU6T1/KcLXEeV2o0wWVtTXH7pHUz+Xvg7DsjabzapfiXyuFFtBLJXGQuLFfLMhhlKnsRBvfEQmGCX2pNiBGN5p9cR04pARJK0xjGLD0CADBg7HvjXpxJQLkPz9dVamCSDqDDy6tvTvfG3iubpgrLkEABlNN1IZSJBB2Nvyxo4zlwwpk/vgfI7415nhCrmVpqDuIEzu0RbfthVibEvomWHIMXqiRxE4baPIFQga6tNGInSSSf8+2Nw+zZz/t6X/N/LHjx3hzdDMPf6IY8OxW+QpLjHhh2/7M6n9vS/5v5Ywfsyq/29L/m/liP8/wCG/wB4e/0Uf5fif+wpLjBDgfB3zdZaS2m7N+6o3P8Ah3IwxH7Nav8AbUfq38sHeWeVXyiVz4lPxai6abAmFEHe0/EZ+Qwv4j/EmEjw7jhpAX7Dfnz25bonC8MmdIO1bTfvRVDxOnk2OXyKIaqqxerUP7is7CRdmhTYQAfnA2nzRn9NKqMzR01H0fADoYANpcClOxHwatwNyMW8nyHXpvrWtlydLL5i+zq1M9N4Y/OMWqnJNZloA/dCKA0jz1xqFyZAYAEkltSBTMGbYyscnDzbpXBzjuXak+uyaEYjYNIHQaBQbO0uI1XyedRKebQlUrU9mZel7+uk+vwnCNxXhj5aq1KoPMp+RHQj0Ivhu4hyFmqldq/i0BULavKXEERESpNoFySTuSTgvzZyq2b8Jw9NairpqEzDbG0A9dX1wx4bxmDC4kRCT+k4Hf8A0kdPA7V1VGJwMk0Zdl7w9x9QuYqMbqdItYCT6YZ/+zyoP9tR+r/+zBnlfliplawqF6Lrsw83wkiY8u9sax3HMA1tiVvqlQ4ZiiRbCAiv2U5IUaVR2lXZwINvKBb/AMxvh+biKAm+2A9bMKQAsAAyek4HVMqzH4lj3wlk4zgnuLjKE5iwssTQ0NRevxyCY2OLGXzS1QAemAa5A/vA/X+WLeTpBWBBwRBiYZxmicHeS8WuaacEyARbALmai2nUiCoeqkgD0ucHEaRjQ1cLaxxe00bXnixS4zxTlavXqNVIVWa5Enf928RH09cb8vyGuga2Ysd9JEfKxx07N6XuVvgc9BR0wX+KfVBA/hIwbK5WOGJUYLTkt74Y8ny9TpkM9MExt0xv4HmqVNTqVQwsxFp/6YsZnmimCFIEd9oxN73k5WqpjGAZnFBuYk8ZFpUlVYbaI27fOMKOayLU2KMIYdMN/FuJ0gdSHUTex6/5jALOcWap8UH5bj3icE4cPA20Q2ILCdTqlzO5M1NCgqDrX43VBY92IHywSp8JZc9QfXRKiqoAWvSZv9aY8ofUd+gxR42oCJ/vF/jieSeeI0P96v8A/Y4V8Vun/wC35FMOHEU3z+iZeM8EOd4sKAIGsqNRE6VCBzA9AGMd8buI8g5bXl/u+YL06uY+71NSqHRg2ksogStj06rczjHHs62X4kayRqplCJ2PkUEH0IJHzwaqcJpVc1k+IZcQlbMoKiHdKuqT9YafW4+LCDAZTh2CuQ/YImYh0j/M/ugvFuRcqlZMtQzTPmDVWmyNTgKDu0gQYsYBxr5q5JoZaiatDMGr4dXwaquoUhxuV2kAwOu+9jgnztnaNLPmpl0dcxTq6qjOZViApGkarDobDEua+E0s9TTP5caTUcU69P8AdqGACPckD1lTuTgs5e8ANlSa1AQLmbkj7nlMtmNZY1gNSlQAhKBwB36/TFnin2e+DmcnRWoWXNAHUVHl21wAbwpBw6faHkWbJZgFSEo1qZpk7FfDSmY9mZh8sGa7JNKq0aspTDD18WmUH/MuLOybZHkp5BZHkue5b7OaRzGdp1MyyU8oEYvoBkMpdiRNojpOFPjuVo0axXL1jWpgAh9JWT1EemOtgU/vPGfFDGn4VPWF+Ir4bzp9YxybidGkar+AGFKfIHuwFt4PecVShrQq5KaPVNFX7N1XLknM/wClCh94NErC6O2rvNp79IviVfkPJjK/ef6QJpklVPhGC8E6d56Hpiy9NOMZHtnMnT+Vakv6/wAGPZsVq9OeX6Y/+qP8HxKm71yXe705KVH7L0qUqIXNRmK1AVkpNTsRCkjUDaCwE79YwP4PyPl6mTTNZnN/dwzskGnq8wLWkHeFJ2x0bKLTSllsxDNXocP1U0mFZdKTNpmQB88K2U+7HgdL74KpT7w5HhROv9rczaI1fliRY0cuSmWgeiBcK5Gy9XLPmaud8KktZqSt4RYMARpb4gRqF4jG3gfIOVzSVWXiEeFrLgUiYpqzBXPmHxKoaOk4J8vrlv6CIzfiGl95/wBlGrVCxv03wL+zqBS4nG33R4n2eMRDW6aLgrRbPs+prT4hXSlV8WmtM6XEqH81OG0zbc4b8lxW++EP7Kh/pVT/AHR/8yYs0OOAtG1zinhsZfi58o5M/wDZTlmDIWXzJ+S6rluPKq74i3GEJvGOSZrmNySFNsaU4/UE33xpW4F5FoB3EWA1S69mOO01EL9cVTxSk1ywGOWf02/UzjW2fdupxIYF3MqP8wbyCcafKlIA6ndj2EC/fbFml9nQrGQxpiLWLE+pMAYsVy5KzaL7dMHMpxYhd7YHM0g1BRAhjOhCROIfZ7mKWoiHCiZE36nftgPleWa9RtIptMSZsI7yf0x2oZxKlMqeojClzlx5eE0ld/PrMAKPN3JjaAOs7le8ixuOeBqoO4fG46Wud83ctVslQWtVp03XxUUBiWEnVFlKnp1tgZk+Ihs7RXwKCnxk86q4b/Wgf2keuxw1fabzCma4ZTamdSHMUyDBAMax1vGEnglFa2fy6VBKNVCsJIMFz13EdxtvgDFXOHZtyKRcLGw0G7J345xFsrxPxgs6Cp0m2pSgUgH2Jg9xixmudaA8FaFF0prmRmKgZgWZpkhfMQBc9egw0UsnXQBfHp1ALBqlGXI/vFaiqT6hRPbG2hlKzAnXQEbTQa//AO22M7DHj4IxGIgaoXmHL4IhzGOcSH1ZvZJ/FObMq9UZijl6i5gVVqEu4KsB8SwGIEi0xbFvO8+Zawo0aiq+YXMV9TLJZSrQnmIuVXt172ucwcTr5QCRl6hJgxTcAdt3vt2wE/r1W/saH/C388Gsi4m8ZmwD/k1CSSQRmnS0f9pU85z2KyZ5KniMuYA8EFgRSImJBaAPh+HscQ4tzwtVzoVgjU6CMCRP7GoaloMXBIxIc71/7HLx7N+fmtiVbnWqhE5fL3E/CfyOq49cd7HiZNdh+tv3zUDNBV9r+krfR57y3j516lKo1PNKi6QVDAKrK0+YRM2g4VeN18u9Scsj06ekeV2k6ryZ1G23XDfR49mqiBkytBpMQEaf43wXyNHMupNall6HZWRmY/IGw+eKZGcQrvQD/m1WBsUunafpKCUufsuKXieC4zf3fwJBUUyN9W873iPT1wCfmCmeGrlIbWtbxNVtOmGEbzN+2Hynw+o03yw/+21/+bGG4VV6HKkf7tv/AHYiXY47w/qCvMDT/wBT2KAZPn+jTqZUlKhSllTQqjyyxIS6+a4lOsb4pcL5kyX3FMpmaddwlRnBQqN9UX1g7MbYbF4bV/dyn/4m/niJyVX+zyn/AANjufHf2f1NXOyb/cHoUrcP5jyAylTK1qVdqRrtUQKVBC2CAnWDIAvgRwzj1HKtnRTWp4dem1OkDBKgzGvzevScNXHOIPlYJoZVweykR9VOAh51P/yeW/P/ANuLWRcSeARh/wBTfqh3vgY6nSix/wCJWn7McuVzLGxBonY7eZN+2F9tzhlrc81CjLTo0qJYQWSSY9LAT63wtgYd8DwWJhklmnZlzZQBYJ0vXTTml3EMRE9jI43XV67b11URiYGMqmGTl7kx83Td9eiPhBUnWfQ2EdJvfGje9rBbilbGOkOVgspeVJxtRcOmS+z+vuaQUAQQXu394bjDLkOQ6aA6qSubbnb+GBZMZG3xRseBldvogn9LdjJ74j9/OFqpmHRSUUueiiBJ9zYYALW4m61XSpSJUFmpDSzKoMeSRDH0Ukn3wqmLInZSU4w8Us7M7Rout8KzskYEcxcYq1K7qci1amoCKwqLNQAknSpEnzjYHopMAg4FcD5gZ8uj1aRR2W8SJIsTf2mOmILmnFbUQpUXF46RG2FeOkpo0sHxTrheG7Qut1EeHn9FS55yirwqlopNSArIvhvAKkNUEWJBE3EGINsLfLVFTxHLzsaon/jO2GL7SOI68qoGxqJabAyb+9owrcMr6M7RYfvzPeG/xxbh3ufGCRSCxjGxyloN/ey7rlRTpzJnt6YpZ7iJpt6biLyML/8ATRa9sUuL8UNUiJECD64ZRQue5LJsQ1jdFq5kzNSrUBcQI8omfmb74q8M5eqZgjSIWfiO3r74zlcm1Z1RbsdpPz+mHzJZfwqQRfwjqRvuZt3OAeO8ZPDImxQ0ZD7Dr6/NV8P4f+OkL3/lH79EJo8k0UB1Mz2vsL9xbba2J5vlAELoaFA8qsouTGqGFxJg++CuTz9IsF1Lqm66hI67b431s/rYAiwBvjEnifEGHtHzEu3AoEelV129Vpv5Zh6yNZohORzbZceG1MgqLGN4jY7EwRgjmeIGqklhbb19sVeOZXxaTEA60BKkb7bfPf3Awq0+MGwOw/hjXcGxjuJwmQ1mBogdfofqkmLb+EfkO3JMlGvYkzHXGrh/EwxENbATOcaGgonXc+++BFOsyzFsP2YQuaSdEtkxga4Aap84lxtUUlbkdJws0+aytrwWk/4YCVGJN8aSuCY8Gxoo6oSXHPcbboiXG+PeOIjrv6YAsuLOjEKixvgtjWxigg3vdI6zuq+nHguKWf4yiDy+ZjsO89u/+OBdfj1SJ2jfax2uNxgCXiULDQs+SaQ8InkHepvnv7X7pkVcdW5b4mClMnykACIiItt0xwvKcdqBgSQw3iI9cdJ4RzAKoFTaTdZvPf54ElxceJprdD4o2Ph82Dt76IPRdho1gwmcSFUd8IdDm9VTSScDczze0+VjGBOzKMMzQFc5kzdKlQ85FPV8CgXJG0Adu5tjndPPmm7eGNRcyStPVPzUx+WCngLULZiq/iPciSQFi0W9Qb/ykiHzVQqWYDTNldYaPSoLE9pF7e+E8rmzvOm2i1uFwzsPGBep1RWiqtROaqOf2Z+AQQz2Cqx6XImBt7YasjzLw16XiPS0uok02ViSbDywNLDa9t7gY5xn6zPQ+LyEB+wIUwZ7nSWH0xZytgb9v1/ni7KxrQAEFLHIJSS7f9uiuc981LnMs1NMulJadSm6wZYLLKQYESSZt2O++A3K2XD8RyyOJBqGR3Go4xVgCsGHl0LeO2sgfIsPp7To5cqf/EKJ/v8A64LiNtSbFtDXhdh4ty5RFNvDBRgLXJk9oOFnh/L9XMBmprIXckgX3gdz/PBPilR6iiTCjp3/AM/phx4bm1CBQoiBaIvbt1wybM6FmmtpU6Fk8mugHukzlrh7JWJdWUqvURvA39jg3XJYhQYJEx6CJPtcYM8TzNMLCxJ3wqcTU0K33gzFNGm/xAQ5EdrfWMYH+IY3S41srj+ZtDzHL3taXhLGxRFjdxqr9XgMoAKlRYpqgEygZWLmqEI/1rSQzTcEjrgOKlWjWRZBY6iwBqMqoGimdVS5crOoA6ZUQBODC855RlB8ZCCYUAyzHeyjzbX2xRo8STM1S1MEimIkgrcna/t+eFv4vFAO7Ztiqsiqrajoj4Yqd0/yjZYm+4Hb+ffHPM5k2psVZSp7Hth6z2d8GmWC3JAA7meg6xgJVzLVKylqZDHbVb167bY0n8IB8bJZiNHED0u/3We421spawbj5oHT4RVYAhCQRP5xi4nKlcjVohf3iQB/M/TDOlcvYx8jt+WCuSqyFpn8O36D2GNe7Gv5BKG4CPmSuX1cqymGUg9iIxBwiDU5FzEbX/XHV+K8pUKpNSoxWBLNqtA97AYSq2fyaOy0QWMRqdiNIMHy6dJBIA+RI2JmM/FGRx5jursLwSWeXKNku06QIDL5lNwdwcBeMZpTIGy3aOsdPTcThhzWZpNSr5rxmWpqDJSCko5Z/PIHkhhfoQwJmLYT+ZcyBMAAMZtae3ub4DxWMfLEG7XunuF4PFhZjIdcvXr18UDyXDa2dzAWiJqFhAmIuIPsOp6b4s8UyToVXRDmZtEX03HSQose+K1CgytIJBjfYjuZ3xeeqdUXabkkzJ2Ekz/HABkoUFezClzsziqHC8m1ZqwDACjTaoZtIUgACDuWZRt1wV5e4jDhdu/T5EbWMfX5Yjks9laVKsX8QV2YAwNSsnleOmk6lv3t2xS4Uz5iu7IpJcgKqiTv0AEk+2J7U4clU0FzjGTobCe9M9cTFMYZOH8oA01avWFNmUHRHmEx8U7QSQRH6xP+rCgkCuhAP7v+OHeeE6j5rM9lODRH7LkWSRqzCtVJ0GbB9JbaDFoFpgflvhvr83UdOhZKgQZGk+gAfcYR6XHWqKVFFIUAdvQdPTviFPhrV0aoBTpherMwO8W3nzW2xn3Qtc4E8ltmYnsm9zW+qYM5mQMu4VSE0sFHTY9eoG+kT9MEuA6Wpg1AQkLL61UKegMqSSegAJxU5X40lVdGkB1EOm6uO69vbGvjOUWgqKqCsjkhQbaQIsWMjrHQ2x5zSe79/f31U5XAtbLuNlb58o06SIKLEhnXVqgz2IIAEeU2i0C5mwTgLf6ZSjo//qxe4zwWsmTD1KQpgVU0hXDgoQfNMzY6RtfVbY4ocvJOboju9v8AiwVh2kNAKz+OcHPJauwZNgy+dNUbYnU4zAgKcD+W8qc1S8QZl0UzpSmVBCyQGaZN4noII98T4RzUKOZOWq/tG0a6bMokgEqwaABIgEGBIJm4k29s0vyhV/hZGxiQ6LNepWb/AGb/AEOM8zBqfDqur4vD0+2shY9xq/LDVlc+jAlTLRe0R/n9MCuNcLXM0zSedLETpMbENvHpjKcd4g0TRwHZpDj8h6fJNOFwBru1JSdyXwEafHYFS400+sJszAxYsRA9Ae+D808sAAJO4At6QfS2DWUohQFAAAAAA6AWAGAnHKB8aFBMiRA7yfngfhXZcUxrmT3VXXlyPqiOL46WGPPHuSgnFuZmp1BUZWcwSIjSgEbmfKLgTi3Q5lqu7ipSR1VllkfWSpnzITE7dPURIjFfjuSpp4StVXXU3QNpdBvqG4sR23xszHARSpGpRqPVOk6vEOohYkwABaRcRONRiAyN+WIUBQFIHAtLoR2m5u/v0QPjXOoo11VKpWJ1QDvaJMbx0xH+vedpMtcozUGMKzJCt8QhWCi8o+5O1wJEobXqOHO7G/zN/wBYxaq5+roXLu7GnTYlEmVBYSSo9Rf5+pw4jiGbXmgnv/o5QNjvz+P3yXTOP8/HM5OAxUVDDEfEum5UdJuDci0G+x5yaBVvE1O4O4Jv6TEBh8vrib1WFALJgvqH00mfyxXy6EhgDcfw+WBZmtDy0LQcOb/QaTvqUTqZwETAHcEHa/y274H5vP0qlTceUAA/Mj5HY+k405TxKreHoJLHSBMAsdo9D1NsGc99l4Cjw6p19ZHlJ7DqB64X4qaJpDXupWzTSPILBdIPTeSVAkGInb5mcZZjICnbYx0ECfqRiNDJmnGolmFoiIg3+fTvb2xsd/PIPwgR85Xt1M39MVaXouiy0XuhebpTUI7GPcDDLyxVOTqg041OCjEzYOChgggqQGMEEGcCDR85LXv/AC/lijns5VoubypuJE/LviertGlSgMELXPmZd6datdWpc5PlShLPUTSafhswh4RUVnJUs2kKOouSeplhyz069NKikwwmC0Qdj07g/THCsvx53IBXUfQn9Zx0vg5dKKqSR1jtN4wRhI5bykpdxeTBdiJYRRuq12r09EC4RwQN4qaAjIo1C4tchuw2MkmwP0HpzNUpZdEV0UUX1orJq1tqqEydupFx2w08rcFR6+Z/aeKmpJYaiSYaVkyTYjqfiF8IvM3C8w+Zc1KLIzuBpUQgkQmkzBkDeY32vEA3vEFDukcGitkQ5M4HVzjVswrBNJMbku3xaVjsIv6jpMEq3GlNJmLaHWC0DY/hMepsR6nBfI0Tw6glNG1Quqow+GT5oHpCufWF74TaQnOUhYr4gKgbEDzKD0sSBJt1744TeoV0UxjaWHW035DjjGkgzeXqCg0Q9YShNiIQICs/vmY+mAlDhzUOIUQygIz6lKzpKs0jSTJ2tczbrvh74rmqmZp00zPgUEkitTc6iVtYFSYJU/vC5F+mEXlkmq5pVKrpTpk6nE20FQpHr5VAgHpbHIZbu1TiINqRvjnDMtQVFp5djKBalRQFVQSrEoBDO3lJKyQAY62xwHl1BnBUR5WmIuWvqDEqo2AhlO87kyTe3x/l3O0aaChmatUMWLAaUZgTIsTpkSR7dLRiHJXHKNNxTzDtTbU0LVAXSwIGkt851NuZFojHHSCNrpNSACaG5XJbIDMuprf3XQuEZIUlNrsZI9unynFtz+WPUjqWTBnaO3641u4/6Y+XYmd+JmdK/cn79k0iibG0MbsFlCQBbc+2BnNGRqVKJagR4iTYmNQ6iehHSbb4v1BY3n54F8x1j91q6SAQs323kj5xgrhrpGYqN0Zo5gPgdNl7EsDonEjbVIfDOBrmKrvmjWBpUGqLRomK1UyIVZ2NyY39oOCHD+QCyVaWVzNdcu1NmLNUpRSqLpcUaqRq1QYZkKgQd7jCnnuOOQQ0d+1ugNiP8740ZXizrPlsbGGGwmx2sD/DH1x0DSd/ZZls7gNvdAOIVnViH/1imHBnVPUHpbpc/SMWeHt4zKHOkAEk+mL3MtfxKNF2X9pqILGAzD1jf9Om+I5HkavVAd2WlTMRe51SVEGBJANtzBtbHpZhA3U+SugjMx0HmtldlYgKRpHwi5if8euNZp6GBjf0N8E/+y2oaYq0K0rqCksCBqgMII3sZtPaZkYqZ3J1aULVU6+5EbQDHfcfUd8AsmbId9VqIHPrK5tV0qvJX+H8PDsHLVaZBAUoY3DgkES0zpGkAg6232DVS4fXoVKYqVfGpVaQqIXQ06qz+F1iPnY2OFyjm6fkVqiKSokMYtsd47HDDRravNq1E9dWr88I8ZNmzB7deXgpSwgShzHef0SlzEirm6osJuOg841En/ib6jAutl9jqBEiYO0d/wBMFeZadLMVQqyaqkmoUksFHlC9p29QAe+I8P4LlEpt4ozGtwQpsoQi83ifaPlgyEjs2k3dIJ8r81CqCELW80xAG5PUzjOY84uAfQj+OIpXHkbcKRPrscbC8rPeT+uJnQpvhmhzeti/8Kzy5kQ1YaUBC+YgeXa9z+m56Ydq6Uy5BqVaRWzIE1QRIJnrMdzthH4NmqlOp+z3qECBvg4jGqxLttAG9tyQQVEG4xyQua3O15B8EuxEMbnkSAeGnJOfAeXavD6RU01dnZmbRUTvAKqSCRpVfrfF6rwPVXXMVFRUCENqKVCWEhbiY8tSoCAYMLOKfEM9lgabvm9RtJpkuGhQLldRW51aZF2vO2BvHK5p5VXpZmabFiaptADTHodJ0g9Y7ziTpbedDaWFpZGDyVHmOrlhr8VmDNdglzAtsdhBvPQYUOcuEVKLh0RqSUvIq7lTE2IPmBJJJk9d8WqvMYLN9yotBZoqOZaGMldVnZRt5jtE41cUzmYbLsGYu9i4UCFF77bXA9z7YkwlpAVBsqzluM1Pu/jjKF6xBC1FOpVImWZSpdSLtpBCk3wK5K4lVSqSjCWVg0jVM+Y2kXkWjqMPWb5to0MgXQhZXSEEag53H8TPXHNeE0swo8ZaLFR+MAiJ6iOnrtvgiOMgkOFInEtrLkObS9E2ZnmuqS1HWzhTKkeUqoCkksWJLBiwuZkdZAC1zPm3epqMHw4UsDuWlgY6WEWtb1xvq54udTEKTZrRq6hjH4txMX3MnFHM5NKohNII+G0GoL39/fHSGscQhM7njVdR+yLiLaHpO06h4iiYA2U6R2jSfke+Htc+jNAZSfT9OhxyDk7NmlorFQsSpiZaRpI9IMbegxcpcYZnIpqVFzC09ChpBLliABHv+e+ex3ADiJXTjnXqiocYxgyuOy6yWgS0C1ydsc6+0DnEKrUKUEH4mPXYwO4wk85/aPXztVkou9OgDCKpKlx+88XJO4GwHrJKo2eqT5yx/wC8Sf44nwfgzcMRNPq/cDkPqfYKGKxDpAWM25+KLUM60gapHZhI/wAI6bbDF7JliYAUEncExHt3/wAcAAZE/nthg5beKo3PebjGxidZpKJG0LCzms9GaJAHh0tSJHYzfff19hg7m+Z3KsIqeHUi67R2ZZ6GR1+eMc28LFMrWi1X4uwYW6QST/Gd9sDMhxQoYYK6gm2oiPZgJA9MAcRY1xBaO8PGk54ZI5jbJ7p1qtfPZMfA+L5htNHL0tV5LuToWeukbn0BnAbj/F2rVoMgAmNViTYEsOh8o8o22wV/rY+krTRKciCwdi3yMeX5XwEzdNKpKGxIkMCTBvEzc/49ML8LGWvL3tA6a2U8lxdnNv8AAj5V7ps4LyEc/l0q6QpEp8Wksq7G4jqR3tgpw37LPAbWKSAjd3qAx6zePcDFDgPPj5Kk1JKavLShJMLMAgqLsCYIuN29MK/MvPLvU05o1HMAsgOgUjvpC6Y1R1iR3OJPw8bzVnXkDok5xUryTQA8VW+5vQzlZ5KitUfw6kWaHa6zuskXFo+eDdRc0tJguupqVwF8PzMWUC1yTFjrtafU4pVuGVM+mXXLlqtN2IV2EeGSYYNchVmG79hvJTl/h1TJ1EYV0VhMqf2moHyspIgCRaxkTO+JmMuflG/yUmZspACUMzwOrQTRUpvTjykupUSBO5ETGN/C6GpFbw2KsDBgwQvxaYvIF/ad4x1/i+dfMZWsrqFEeY6hUV1lCWjSpkLqtAO4BMDCdlznKWWhcuham+lNJ3AuDa09YtPYbYqk00RTcTK5uXahWiXuOcI8KmlVQqzdTqs/1O/TpjfSrPVVTUqKpjc1dTN72aPTEuI8FrWWuppJUMgN+BiIIkSsGB13A+dHOcz5fLsFFAsxEuRpVS3pYg2gyOpO+OxNDjlchJ3lveItdEzPENVCUoeaY2J9VMGnJv3AG98AeKZ3Mg6KpGgqodYkGIMwJg3icEMvmA81jmQBufORAF7r4kat4YW2t0wHPFzmV1mS7MdIP7k+npH5HFO2oXcQ7upZz/EfDBCKEUmAoUKOkmwibRifD8/CvUYBRsOus7wbX6W79sXc3wSm7ftQfDBnymCLmfQ2g4kvDcqboah0Hy6mEfQYvDAWpeLBsLVxOmtYhaiyfWZmO/pBt6n0wR4V4rBaa+VAFA028shoPc37TjPC+F0tTVKiAveNRN9um34u2CvDINUp3aAY6EwPpiD5XxCmptw1mpe5cjzFF6lcoBLFiAFBOxNgNzthxq8uocgGp06uqmtSo7tEAodLJ6bEjvb1x7mflpcvW+80nEFj4lMNDoSY1p6SfkfTZj4JlFqZBqauxLKwlkaAKkIZkAGbwoMEyekiwy5wC376oLswxzg5Bcvk6lTI0fDVm3DaVkzqJP8AH/pjTxio1MNSLVGYC8yoCqLQL9ATPrhryNSgGp0lrpTWmz60qE01VUKgbKEqmpLEiRECxAaVPmPi1Nnb4YGlAyDSKpUaC+mAF1xqKqABP1Kw+PJOV9bcr28eShJwlxssuxqb0Hw+SGciUNJrOKlOlUQDSailiN/gEfFtHTBvmqmudR3NYakpyFekFdnUDUEKkiCZJ7yI2wr59zTcPoDJABG6t6bWO4v2wcocWPECtGnrLBYLsgGhPhA8pJMkgEiOlrYGljqTOD8fBWxupnZuFHmPFBeCCAoMG1wel/Xrttg0telTYaFJPp8/ScRqcs18quqqqwdmBDD1HcG2xA364BZio4ZWUxpNt/4DF8k5eQGO08ETgsNG2EySMt18+SZ+KcX+9ZUKsHw31e0AggXjdhsOpv0wLoVhUJILT1BjGvheYJcajIJvC6ReZgfXBN+VasaqcMP7rC3pB/hOKnYgA1I74lWy4cMAcwaHcC9/haigPr+WK9W1YG4imxuB3EC3qPzxg8Nrqbo3y0/qThk4dyWiHVmKhDMBqRIJQAhtJZhpkwAQBG98Vy4qKMWXemv7KDYny91rT6n5j5qimZahV1UyEbYNAOmdVwSPKRo+IXF8WM41CvQZHf7wzNMnT4gNtXhsRKzpBgyLQbThwocu8OqvTGnMw50kl1iSHWCAvd/TCNzTwJuGVzS8OkjyXWqB5aiNAggiQBEQos09IxyIRzuzRu1FXW9dFwMMXclZuOf7hUuWslmaOarNlNVOmimp4VWoC3hrcGQNLQREiOxicMvD/DqVGFSijJUIJlnDoAZPhMphZJuY+V8InEM9VCeOrlWAal5dtDAhxfeQ0fngBS4lUSNLsCNiDeLW9rYILH5nuYdaoHp1vkfBUtmZEcjgS3zXeeHcQp0SwqQC3wUEYvIgSC7CdE6t4MNBkiSoZlKpq1BT8NFZy2u8JcsVUBNIIMgGREAdMLPK3EqtauiaiQogNtHv3k7zh44hyv41Nkpko7HUxk3Jg7AwRPSBimSKnZy4lx08B5D7KJaA9hkbsFq5r4ky5EgVZq/CDYkgwG9iFYXtv6jG3hnCmakoqpoZPLspEADa522+WK9XhOX0fdy1aqwEMYkD4ibQI379B2xOpxnwIp/hUAAssarCTa2O/hnFuUIB2NiBza+iDcT5MXL062Z8RalLQfCIg+ZrASLG5G35dAvDONBWpyWAWxPuZaYvcR02HYDGzmXgb5HMVMqS/h6gwEkhgQdDGLFgJWehkdDgT4ft+W43+uCmwCu8bVLp9e6F0HmXjdCjRSbtUBIANtINmJ7GLd74UsrxjxD5KTEA30gmJ9sCFydTNVhSUyVWFBMQATYTFhJMdpth25f4aqZT9ky+NMVZJswJEW2gfXFMrgxeijMhV3KZbx6a6DAOwiIsN/UQcXaedOWreIKNStAUDSAVRy0AvP73wgz36kEQo55qcqpR5aA6mRGkde4JIPsffA9+Iuz1HIik9PRTJWR3LMNmkwQPY26xdRi1VjXua/KD1SpxnOlMxmKawo8WpsTqPxgAnqAHYaR1JvjHCc3USojLVKnUJIvJmYI2Im99sVs1lamXadZiopVmX8QBDQ3UGVUwd7G+LP8AV/OCmtcUSUZdQkqWI6EiZE7xG0d8F52Btk7oRrHF+22pCrZrPVPE8/wnqBJ+fzxpbJGpVWJIHXFnI8WDqQ48w7dQf1wW4bUUGdO1wPaLdcAucWclrY2sxDcxdY38RXJaOK0300qAtLB4JNjspjaSA2/TGeCZ4ZXM1KJQNTaFdlBJBHeASVkwQNoEX3K53mKmp/0mlMt4ieQ6oiFutYWIFgREGQL4r8Br5Sq8UWenUZp0VYIYzMK46+hHXffEBeTUJTPIJZS4EWT9hHOYq3+i0lRlGoCJuLA+/wC7hLz9PqL94/P6T/nfDzz1ws6suH3nYS2sQbCLz5Z740ct8nZo1qbvlAaBlGWpoLKpM+IFa8yRaASFI6jHMPGQ2iNVx+ILDbTokfJZkFoJA6gm0xFsWOJ5eogJ81Pr1U/ocdUzX2fItSg9KlFak7GUChWBnSYPxMvlMDqDfYHVzNlqmcdqSt+w1FDUFNY1DREsoA1XaBFja4nBzAG8t0BiJ5JiC47JX+zasBTr5irUd3QItJCzHSz6pcg2mFIXeDJiwODuY5VzmepN930awqsNR02JEhdxPv8AxjGwcnLQy9Whl62lfFp1TUkPpgOkQIvcG5tK282BuR5uFLMqlEhQAaasCVBVtJJK/BJPnEREeuFM7KxF1YHsPv2TbCYsxYYtZo5xq/on3lzkepl8r/pNem9UXJB8quDYFjEnZZjcYXvtSK18lQqwrMlUoTE+V1IiJkwUUED3xPkjlLM5+sa/EK5q0qdQ/sJ8jOIuyi2kG8mSSPc4qc68trkMxBUVaL05payG8PzMXWDcTqUhusG9sSZE2OQTM+KqMj5XBkhs/ei5dmKJakUpSRNxG5kTv7C+F6rSKmCIPbD++YFMhSpUQbMCCVaYubkdj6DCrzNlNFUEElGAgm9xuJ97/PDFkzXOqqVGJgpucKnkeJVaTA03Kn+7afS249Mdj4VnvHoMwbS3hjaxBYEEEb7z9Mc45U5UbNU3cU6jz5F8NNZBkFjuIMWHvh6HLZyVZyUKB6YVVLq2pUIGuVsJtbfr1xJpaZAFXcgwz23oRzKlTrtlqTpSJQsylnUkP5SG+IEGDEEdRgpwvj7lCaiCsWcvNQFtMwNK38qeUQosL98IPMfDUzUMsU6i2uIDjcH3xv5f4AlFDqcszXOiYG/Y/nhh2Qc/bT791ne3LYaDtb8b8t6rnstnMnMVPjOZoJQpMrDyl2ZRqWQZi8BYY79SPTBviGX4RkfEVi9RmJ06jrdb2OkEKpi1777TAAcL5MzWWqh6lColNVfU4BcAaWInQ5O+naMAszn1WoFpUqWotAZqR37/ALRm698KpHOe/K12nh9U7aAPzBNnI/Jfj0vvCMHq+dTQcaSUmNdMmzqbjoLfUBSZ6GYroQ4Ym4uCsGSDcEHp3+uHfK8UFOmFEnQAAZi4HxLEBTImB3jvgdzHzVWrV/EinpCKjKaanUBuS2nUoJIIE2PzwS+A7lUsxHILbkEL0ehc+9pk9ewBwV4dSohIevDkRHiABZCgQsi4gweur0BxUoUxVp/sqbqfKQjASYmYKyGFyQw6R1tgpwrg7ukroqAEqVsWSOjagI6iDhe94ZJTtqTzhwifec0euyXOc+FUnpuQxIQaw0gkgMAQSN2AYX7T6nGaucACha2ZUCbVNL6gbhTEaQBYGOntgb9oORcuEDQU3TYXAO0RP8xihl6FWpl9LuzaFgLboLSYmFUbX2OOinNsHmvTsyyuLWmtNeqV80QlXUjTJJgdJJsfX/DDHSrBRPa/0vv3wq+C2qIM4ZA20mBt+WLpgNFPhLnNzoC9arWZnIZybsbnsLn5gfTDHwbliotajqQeItdJUtA0ggkExAiLmbYv8pHw6VWkNBcPqGoSYgQR6bz874c6PEHqVAr1Eo+IZ8RQFZSAzErqFrfvE9Tjhl72UJccMQC55119U1cWzobQ4R0vLt5AwWWUqrO2gHXpt2Ji+KOd4tVVtHjIPEVxSGtdSlhS8NmZTpN9YWABJ3MjG7O+E2UI8QNSjQagKtGo6dZi0BjJwC4jn/FFZqSkhqakz5fCCilqDg+WVIO15JABgwW3ZBHdMtTXUUl1rgDMMWKDzCnL6fDKkkDy05jbV2nADivD3p0mVw9NUFMgKAE8U+ArMIIEhnqlgWAMrFgxEsrxBazVWWolOrUqIKZv8SeEpAHh6jaYBb8QlVucS4jnBQZXDjwyWRG8RyyLMAoCFnyaAWBYGbXAJ84hoJK80FxoLcvNoqVGo1Vo3WfOwVSxUsRGphuaY+I7sekYGcM5Iy+ZrpVoo6U/EPiUzcrY3USSBIC6GB07xAjFniWRyVVXRUQuJBOllJbfeIJn3xr+zTipTLZqmWKrSrUwrdVFRoZZsfwmL/i9sCMmbKaIRckToRd6LpfLuSK01BEEWaIEsCZJgAG89Nj0xzD7ZxUTN0yZ0Og0Hp5dxtvJ/wCYd8dTTi9HLU0Wo6qxGrTqk3JuSbxPU+uOe/a5mvvlBDQ0OKbGRqvcfhtE/PFLow0UOqsw5dnzclyn+mGrZkVa5NQ6pcQskG7WKlQTvcG9zixn6C5inVFNCqlyaanzFBqsJibC09fngPlKniOAGgsQBF2k7wemOtZ3lNKGVFRDqCAFxHTqwM39Z9/THJXEUmuCiikdUh0On3081z7l7iVTLp4AY0dR8xEkMDuNriLEDDFmSFK0gxJaNRJa1iWJ1AEQIN/XGhuHUqskBhBmQo1H+6JIMe5G+Gzl3hWXroBUQrUAjWpg6TpI1KZWbbx03xbh52Mfmcq+L8LmMJZFqB8LHL05/BKecQFidMqIH1BM/KCPpiLZfZSyqVte09bRh2znIZIApVkO8hgVJ37T19tsL/FeF1sqwFakfN8JUyLATfruPrhyyeN+xWGkws0X5mrPJBrNTq5piGesSiDTI0gFRrkXRfOdP4iFnpgVzBmaFCvVqLlAWpPT0eZ0kaQ1UjSwUXaxAtGxmMHuH8So5SklAVVbQo6xM3/XCtx7in3isEprrZzCqtySY6DGVaHOmca09NFo7oLyZ1apJpyU3UHe9xPrHXALPZ/XUAQkEWkHcenfr9cG+D8oVzVahUikoUtUcMDppqbhdxqOsKJ6SemClLkinTpVaoQjw30nXTQ1NImSJY0pJiGCi0mcaEFxYGlBiAh5Kzwyo+SXxiWVitkJDS5t9CIkYq5WudLMxuSSxvcm5xb4jyu1M0dJdaU6WplvE8OoVBBVibhhuJIDAxvYXmqijxFRtSqSs9yDB/OceY0NBed0VNT3RxsFNv4kndDXr62J9cbsvX0JVW51qAOwMi5v+7qHXfGhshVpw703VHurFSA0Wsdu2NZY7R1ws1C1Vte2unyUDSAGMZXh7Zh0poBqY2kwNiTJ6WGLdThVUr8Py1AH6TifB6cZikGA+MAhjp3tBPTffE3RvZq4EeaoGIilsRuBroQUxZ37ORl8rSq03ZqvxPUpk2VgPhHUIReRJ1OTEQBP9H1RocsaroZGoyCNumwvvh7bm40aTUqeUc6NlJjQTeZAaRcEQbz0wr5rO5goxrUyC5JsiqALSAFAIi5vPQzuTNoEjhRSpkJJIfsef+FLiuYeg4q5ao2gT4qsA1OpqIN1Njc3t7XnBjlPmheJ1CK1HLU9HXxArVGJDEeHMlSbnVIJ6E4UMrpUgVJJIGpdW03uOm5t7YhxHhlFhLKqhjpBHxAwCDEbevp06mdk4O02VMmGb/p910ilwmiMwaKwtWlpqLoqfDIpib+bWfCCm0FWJME41HMtYUi+lXZXdlDLrmStOFAiVn4QGuQO6t9lHKuZbNVqyvooqhpFzLaiYI0CQJXytOwJWxw5cV4AuS4etCkXZDVlzUbU7EyxM7KZUbDb1JOA8RIMpaoYWF5mAA1QbiPEQASyU/FuPEgBiPoIxo4DxFctQrFUDTK1LGJW7XnSLVVYiDvijkeAJOp3ZVmNdVrL7AeZz6D52vhu4jyZTzWXSjk9KtQBZGqKTrdzLipImX8t4tA6WwBCcr7TLGRFgyO0686XIVzbqbSYGwwYq8wFKIVqdVS4tYEWnrY9O2F7jJzGTzDK6GlUUwVNtNhEf3SLgi3bE349mLKXUggyLmBckeYSd95PvgsstC5qcWgqtkgPFFVCIBDMOsjt6E477y9XFaiAYZGEH2IuD8scFSop+IAE9QADPTHQfsy4/Y0ibqY+W6/y+WKpQd0YxlNLPiqef4SEq1KJdw1NiAymCQLLPusYjw3KaaiU6jOzO8BkYhiYsLQem/YHBfjHKeazWfqtSGimxUmoTA+FQY6k26Yv8T4plOB0ZJ8bNEQNV22Bt+6sESdz64raHXonGJxkLoKeLdQ5++iO8Z5l+60ZEBlAmB5VQkLqZdwoLKtiLsPmr57ms1yDULCNtMAX62nt3OEr+utSqr1ajA1K2og7hCgKijp6o1N3Ug2PiKd0xDgXM/3dCj0VrLuuosCvfY7G2/bFpicOaWYWbDi+0YCh3MXEJ4izVwGSYIAFlP7tiBE9B0weGXocNH3qjUcuRFPUysrarj8AMWk36Y2818FWq1Zouq+IpBj41ntcSv5YF5Dgq5nJUAzOCKjhYIjSLsYPyA9sSa5hY29tkmDCARWp2RTlH7SVWqq5hZdlNNqrNCteULW8pMBS1x17w0VvtAoUvEp1qVWm5BJpsBNhFjMMGBMFZ29cci5k4ZTy7qqMzEiTMbdNvngjnvtFzdRaemppKqqkBEIlRpDAlSRqEEjvJ6wGDXkjRVB5YacmXmrnPMpl0sKLVXmlTjzLSWYd5/GzER20G04YOSeUF4etKrW81dxqdSSQoP4AB+O4Ja8ERYTPJeMZyqawNV2eqsFixuG3j0gQsdIx0bjHN2tUJQvTZJbSxUwbmSL7diNtxgHGvlLQIzuisIxkjzn5I5n/ALQcrRc01DVXssKoZwEGhVZo1MVBIBJJub3OBnFNDOtTRoq6oYADcqSJgkKyxB9T6YX6HMqU1CZWgtMuw820GREkkk+5OBnF89mFeCppjuYOoiQCNxAFhBP54HwkTmztk106nf4bBF4xzG4d0Y0sVoNvj/8AE5Uq3D9JqPUqMEQComoio1VgRqpw4GlWj8JEAyCb4Ws5nUWrTdjKQC0EA2PSRuRb6dsEeH5PK1vuxasAaxIqknScuyKC0DWBDbqY2PpGF6i61q1V286aiEDdElot3Cx88PnEyNLDzKz7csTmyMsEBEeGc6hCH8UoVPkUAsI/CL7i5nYegx0ytxmjUSnUqrp8RRB06kBOwYjodpNuhwhJzYhLBgrKaP3cLD6QmkLOnVEfiA+GfMADfBblOujl6CyVKllEyFgXA76pHzA74qdCXAVy6I3CTsjl/q3rrfirlfhRLFAAUaCdUtGwcrBUhmhmJm7Nq9tPCeQnzIBY6CgWJHxNoAaD180kkWxco8HioV11FUySAGUEwZBYWtIuDfud8GOX6S5Sogg6TYnUTE7E9/8APziO0ZYCbTPw5YXsIFaDW+fT4/4V2jzE+QAoLlK1ZEEeJSEgtu1gO56xgZxvmgZhQXoZigqNqqeJTiwEeX95o9t/nhvblXK1SStY6mvZlO9z0nFSpyOwc+DWMqtibXJ2BXb4fzwocJnEkt9CqoZIWOzh+viFHgGdyGY0+A9J3A8oIhwPQMA3zGD9XMinpXq7QPkCSfoPzxznjnJ8HXXoFWG1Wj5T7mAUPuQG9cVeTeMVF4l4FbMNXpCmRSZgZV2htDTNylNo8xFjB6Yg1wNgaHxVcsTh3nGweY1Rv7V+TVz+UNYL+3oAsCBdkF3T1tLD1EfiOOB8OyCVKiq1TwlJjxCpOkdyBc/LH1Tm81GmOrBR+v8ALHzPzJwk5fO16AU6adRgI/cmVj/wkYLhfeiqa0K7X+zXMvT8SlVpVxfToJWQDEjUAJMbdPeQKHC85Vyddajqy6TpeTft+RGC3KfEBTcIlatSc3AYs6MLk+RZvudxi5n+FtUoLmpV0qswfT/s3lvKw6BgNS9x6jHC55JDhorcBGHylpfry8SOWqZuJ/agiUx4H7RyOvwr/PHK+Y81UzFXxqjlmexnpAFh2GCNTIwJ1e3fAbjCFY/zfHYQA7RGY6ExxHMOirZPKMxGlSb9PTBCk5EgyDgVRzDIZVip9DidTOOxktfBTmkpNHM1gXTuYc0gYeCXZgvh1TUAAOjyyoBO998QThwqZSmZjRTAHsFUn649j2Fbhla2uqsLjVrnvHmnMP2EAewAGKVGoUYMIkGRIBFu4Nj7HHsew4PRANOgKlmq7VHZ3MsxLMe5Jk4f/su4MuYWu1YsyKoRackKZm59ugHcnoMZx7Fb/wAqMwYuYWmfinJeXyxWqoLftEGhjKwSB26Sv0N74U+a1C5iqgJK02gT0BAaPXeJPbHsexCDV6O4gAIxXVLFSgC2DPBapTUF0+YASRMXi3zI+mPY9g5m6QP2Wz+k2QGQIOoCLQRfaPXDJyFK5hm/EabEGSY0FDH5Y9j2CWdFS/qunZqkKihSNiw+X+QMUxR1qQIgCNvn+uPY9jp0JpDNcTV9UtHhtMO1WD4jNM6iIi1ojtN5OI8U+0HM5KpRVW1owurbzIAIYyeu2PY9hNILJtbvExsjwwytHJdG4HzM2YRtSiVMN2NpthRy/EMrTzVfMim61H1qQoWAtJtJNzdidtrY9j2F5e5w1KAyNa40iXLnM6cR89OkUSm+lSzeaYg+UCALgzq6bYWftN05aq7qBqqUSWOkHVpBUAmQRZQJFwJ9sex7E2AZ6UC4tBrokf7V8utHOUWpFglXK06qgxKBvE8oKgW3P/iIwycNyQp8sFt/HzAJ7jSygCe0oxj+96nHsewc78qGwms7L6hKeXnYwR6jAzmHJKKSv/eg+2MY9gVhp4W24gwHCPvWh9FrWglWkkL5ogkjqE0CI9p94wM4nlVR4WwIJ3n8TD+AGMY9gxp1pYiQDIH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64194" name="Picture 2" descr="http://www.ottawacitizen.com/cms/binary/8634360.jpg"/>
          <p:cNvPicPr>
            <a:picLocks noChangeAspect="1" noChangeArrowheads="1"/>
          </p:cNvPicPr>
          <p:nvPr/>
        </p:nvPicPr>
        <p:blipFill>
          <a:blip r:embed="rId3"/>
          <a:srcRect/>
          <a:stretch>
            <a:fillRect/>
          </a:stretch>
        </p:blipFill>
        <p:spPr bwMode="auto">
          <a:xfrm>
            <a:off x="307975" y="2548035"/>
            <a:ext cx="3597058" cy="2388671"/>
          </a:xfrm>
          <a:prstGeom prst="rect">
            <a:avLst/>
          </a:prstGeom>
          <a:noFill/>
        </p:spPr>
      </p:pic>
      <p:pic>
        <p:nvPicPr>
          <p:cNvPr id="264198" name="Picture 6" descr="http://media.cmgdigital.com/shared/lt/lt_cache/thumbnail/960/img/photos/2013/07/08/d1/8b/9641c43b022b43a2a81da03acdc59164-11bf45ad866e414c910b44e998d0b04a-3.jpg"/>
          <p:cNvPicPr>
            <a:picLocks noChangeAspect="1" noChangeArrowheads="1"/>
          </p:cNvPicPr>
          <p:nvPr/>
        </p:nvPicPr>
        <p:blipFill>
          <a:blip r:embed="rId4"/>
          <a:srcRect/>
          <a:stretch>
            <a:fillRect/>
          </a:stretch>
        </p:blipFill>
        <p:spPr bwMode="auto">
          <a:xfrm>
            <a:off x="4813338" y="3291269"/>
            <a:ext cx="3930356" cy="2943673"/>
          </a:xfrm>
          <a:prstGeom prst="rect">
            <a:avLst/>
          </a:prstGeom>
          <a:noFill/>
        </p:spPr>
      </p:pic>
    </p:spTree>
    <p:extLst>
      <p:ext uri="{BB962C8B-B14F-4D97-AF65-F5344CB8AC3E}">
        <p14:creationId xmlns:p14="http://schemas.microsoft.com/office/powerpoint/2010/main" val="1826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67588"/>
                                        </p:tgtEl>
                                        <p:attrNameLst>
                                          <p:attrName>style.visibility</p:attrName>
                                        </p:attrNameLst>
                                      </p:cBhvr>
                                      <p:to>
                                        <p:strVal val="visible"/>
                                      </p:to>
                                    </p:set>
                                    <p:animEffect transition="in" filter="fade">
                                      <p:cBhvr>
                                        <p:cTn id="15" dur="1000"/>
                                        <p:tgtEl>
                                          <p:spTgt spid="67588"/>
                                        </p:tgtEl>
                                      </p:cBhvr>
                                    </p:animEffect>
                                    <p:anim calcmode="lin" valueType="num">
                                      <p:cBhvr>
                                        <p:cTn id="16" dur="1000" fill="hold"/>
                                        <p:tgtEl>
                                          <p:spTgt spid="67588"/>
                                        </p:tgtEl>
                                        <p:attrNameLst>
                                          <p:attrName>ppt_x</p:attrName>
                                        </p:attrNameLst>
                                      </p:cBhvr>
                                      <p:tavLst>
                                        <p:tav tm="0">
                                          <p:val>
                                            <p:strVal val="#ppt_x"/>
                                          </p:val>
                                        </p:tav>
                                        <p:tav tm="100000">
                                          <p:val>
                                            <p:strVal val="#ppt_x"/>
                                          </p:val>
                                        </p:tav>
                                      </p:tavLst>
                                    </p:anim>
                                    <p:anim calcmode="lin" valueType="num">
                                      <p:cBhvr>
                                        <p:cTn id="17" dur="900" decel="100000" fill="hold"/>
                                        <p:tgtEl>
                                          <p:spTgt spid="6758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758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64194"/>
                                        </p:tgtEl>
                                        <p:attrNameLst>
                                          <p:attrName>style.visibility</p:attrName>
                                        </p:attrNameLst>
                                      </p:cBhvr>
                                      <p:to>
                                        <p:strVal val="visible"/>
                                      </p:to>
                                    </p:set>
                                    <p:animEffect transition="in" filter="wipe(right)">
                                      <p:cBhvr>
                                        <p:cTn id="23" dur="500"/>
                                        <p:tgtEl>
                                          <p:spTgt spid="26419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64198"/>
                                        </p:tgtEl>
                                        <p:attrNameLst>
                                          <p:attrName>style.visibility</p:attrName>
                                        </p:attrNameLst>
                                      </p:cBhvr>
                                      <p:to>
                                        <p:strVal val="visible"/>
                                      </p:to>
                                    </p:set>
                                    <p:anim calcmode="lin" valueType="num">
                                      <p:cBhvr>
                                        <p:cTn id="28" dur="500" fill="hold"/>
                                        <p:tgtEl>
                                          <p:spTgt spid="264198"/>
                                        </p:tgtEl>
                                        <p:attrNameLst>
                                          <p:attrName>ppt_w</p:attrName>
                                        </p:attrNameLst>
                                      </p:cBhvr>
                                      <p:tavLst>
                                        <p:tav tm="0">
                                          <p:val>
                                            <p:fltVal val="0"/>
                                          </p:val>
                                        </p:tav>
                                        <p:tav tm="100000">
                                          <p:val>
                                            <p:strVal val="#ppt_w"/>
                                          </p:val>
                                        </p:tav>
                                      </p:tavLst>
                                    </p:anim>
                                    <p:anim calcmode="lin" valueType="num">
                                      <p:cBhvr>
                                        <p:cTn id="29" dur="500" fill="hold"/>
                                        <p:tgtEl>
                                          <p:spTgt spid="264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forbesimg.com/brentgleeson/files/2013/10/053112_1251_breakingdo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 y="-533400"/>
            <a:ext cx="9220200" cy="7391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8186416">
            <a:off x="312008" y="4166101"/>
            <a:ext cx="335175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Production</a:t>
            </a:r>
          </a:p>
        </p:txBody>
      </p:sp>
      <p:sp>
        <p:nvSpPr>
          <p:cNvPr id="5" name="Rectangle 4"/>
          <p:cNvSpPr/>
          <p:nvPr/>
        </p:nvSpPr>
        <p:spPr>
          <a:xfrm rot="16200000">
            <a:off x="3863188" y="4522865"/>
            <a:ext cx="196900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Safety</a:t>
            </a:r>
          </a:p>
        </p:txBody>
      </p:sp>
      <p:sp>
        <p:nvSpPr>
          <p:cNvPr id="6" name="Rectangle 5"/>
          <p:cNvSpPr/>
          <p:nvPr/>
        </p:nvSpPr>
        <p:spPr>
          <a:xfrm rot="3239367">
            <a:off x="6875823" y="3909511"/>
            <a:ext cx="228139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Quality</a:t>
            </a:r>
          </a:p>
        </p:txBody>
      </p:sp>
    </p:spTree>
    <p:custDataLst>
      <p:tags r:id="rId1"/>
    </p:custDataLst>
    <p:extLst>
      <p:ext uri="{BB962C8B-B14F-4D97-AF65-F5344CB8AC3E}">
        <p14:creationId xmlns:p14="http://schemas.microsoft.com/office/powerpoint/2010/main" val="317102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97970" y="141130"/>
            <a:ext cx="8937173" cy="890587"/>
          </a:xfrm>
        </p:spPr>
        <p:txBody>
          <a:bodyPr>
            <a:normAutofit/>
          </a:bodyPr>
          <a:lstStyle/>
          <a:p>
            <a:pPr algn="ctr"/>
            <a:r>
              <a:rPr lang="en-US" sz="4000" dirty="0">
                <a:solidFill>
                  <a:prstClr val="black"/>
                </a:solidFill>
                <a:latin typeface="+mj-lt"/>
                <a:cs typeface="Arial" panose="020B0604020202020204" pitchFamily="34" charset="0"/>
              </a:rPr>
              <a:t>Completing the Triangle  </a:t>
            </a:r>
            <a:endParaRPr lang="en-US" sz="4000" b="1" dirty="0">
              <a:solidFill>
                <a:schemeClr val="tx1"/>
              </a:solidFill>
              <a:latin typeface="+mj-lt"/>
            </a:endParaRPr>
          </a:p>
        </p:txBody>
      </p:sp>
      <p:sp>
        <p:nvSpPr>
          <p:cNvPr id="11" name="TextBox 10"/>
          <p:cNvSpPr txBox="1"/>
          <p:nvPr/>
        </p:nvSpPr>
        <p:spPr>
          <a:xfrm>
            <a:off x="3620497" y="1142155"/>
            <a:ext cx="1925782" cy="954107"/>
          </a:xfrm>
          <a:prstGeom prst="rect">
            <a:avLst/>
          </a:prstGeom>
          <a:noFill/>
        </p:spPr>
        <p:txBody>
          <a:bodyPr wrap="square" rtlCol="0">
            <a:spAutoFit/>
          </a:bodyPr>
          <a:lstStyle/>
          <a:p>
            <a:pPr algn="ctr"/>
            <a:r>
              <a:rPr lang="en-US" sz="2800" b="1" dirty="0"/>
              <a:t>Make it Personal</a:t>
            </a:r>
          </a:p>
        </p:txBody>
      </p:sp>
      <p:sp>
        <p:nvSpPr>
          <p:cNvPr id="12" name="TextBox 11"/>
          <p:cNvSpPr txBox="1"/>
          <p:nvPr/>
        </p:nvSpPr>
        <p:spPr>
          <a:xfrm>
            <a:off x="998284" y="5025069"/>
            <a:ext cx="1925782" cy="707886"/>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rPr>
              <a:t>Trust</a:t>
            </a:r>
          </a:p>
        </p:txBody>
      </p:sp>
      <p:sp>
        <p:nvSpPr>
          <p:cNvPr id="13" name="TextBox 12"/>
          <p:cNvSpPr txBox="1"/>
          <p:nvPr/>
        </p:nvSpPr>
        <p:spPr>
          <a:xfrm>
            <a:off x="6320911" y="5025069"/>
            <a:ext cx="1925782" cy="954107"/>
          </a:xfrm>
          <a:prstGeom prst="rect">
            <a:avLst/>
          </a:prstGeom>
          <a:noFill/>
        </p:spPr>
        <p:txBody>
          <a:bodyPr wrap="square" rtlCol="0">
            <a:spAutoFit/>
          </a:bodyPr>
          <a:lstStyle/>
          <a:p>
            <a:pPr algn="ctr"/>
            <a:r>
              <a:rPr lang="en-US" sz="2800" b="1" dirty="0"/>
              <a:t>Active Caring</a:t>
            </a:r>
          </a:p>
        </p:txBody>
      </p:sp>
      <p:sp>
        <p:nvSpPr>
          <p:cNvPr id="14" name="Left-Right Arrow 13"/>
          <p:cNvSpPr/>
          <p:nvPr/>
        </p:nvSpPr>
        <p:spPr bwMode="auto">
          <a:xfrm rot="17879538">
            <a:off x="1752480" y="3321384"/>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sp>
        <p:nvSpPr>
          <p:cNvPr id="16" name="Left-Right Arrow 15"/>
          <p:cNvSpPr/>
          <p:nvPr/>
        </p:nvSpPr>
        <p:spPr bwMode="auto">
          <a:xfrm rot="3526051">
            <a:off x="4395991" y="3319577"/>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2400" b="0" i="0" u="none" strike="noStrike" cap="none" normalizeH="0" baseline="0" dirty="0">
              <a:ln>
                <a:noFill/>
              </a:ln>
              <a:solidFill>
                <a:schemeClr val="tx1"/>
              </a:solidFill>
              <a:effectLst/>
              <a:latin typeface="Arial" charset="0"/>
              <a:cs typeface="Arial" charset="0"/>
            </a:endParaRPr>
          </a:p>
        </p:txBody>
      </p:sp>
      <p:sp>
        <p:nvSpPr>
          <p:cNvPr id="20" name="Left-Right Arrow 19"/>
          <p:cNvSpPr/>
          <p:nvPr/>
        </p:nvSpPr>
        <p:spPr bwMode="auto">
          <a:xfrm>
            <a:off x="3064887" y="5477940"/>
            <a:ext cx="3021364" cy="373828"/>
          </a:xfrm>
          <a:prstGeom prst="leftRightArrow">
            <a:avLst>
              <a:gd name="adj1" fmla="val 45618"/>
              <a:gd name="adj2" fmla="val 50000"/>
            </a:avLst>
          </a:prstGeom>
          <a:solidFill>
            <a:srgbClr val="00B0F0"/>
          </a:solidFill>
          <a:ln w="12700" cap="flat" cmpd="sng" algn="ctr">
            <a:solidFill>
              <a:schemeClr val="tx1"/>
            </a:solidFill>
            <a:prstDash val="solid"/>
            <a:round/>
            <a:headEnd type="none" w="med" len="med"/>
            <a:tailEnd type="none" w="med" len="med"/>
          </a:ln>
          <a:effectLst>
            <a:outerShdw blurRad="50800" dist="50800" dir="5400000" algn="ctr" rotWithShape="0">
              <a:schemeClr val="bg1">
                <a:lumMod val="65000"/>
              </a:schemeClr>
            </a:outerShdw>
          </a:effectLst>
          <a:scene3d>
            <a:camera prst="orthographicFront"/>
            <a:lightRig rig="threePt" dir="t"/>
          </a:scene3d>
          <a:sp3d>
            <a:bevelT prst="angle"/>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cs typeface="Arial" charset="0"/>
            </a:endParaRPr>
          </a:p>
        </p:txBody>
      </p:sp>
      <p:grpSp>
        <p:nvGrpSpPr>
          <p:cNvPr id="10" name="Group 9"/>
          <p:cNvGrpSpPr/>
          <p:nvPr/>
        </p:nvGrpSpPr>
        <p:grpSpPr>
          <a:xfrm>
            <a:off x="3134353" y="2433750"/>
            <a:ext cx="2875294" cy="2561186"/>
            <a:chOff x="3072483" y="2318519"/>
            <a:chExt cx="3297382" cy="2937164"/>
          </a:xfrm>
        </p:grpSpPr>
        <p:sp>
          <p:nvSpPr>
            <p:cNvPr id="15" name="Isosceles Triangle 14"/>
            <p:cNvSpPr/>
            <p:nvPr/>
          </p:nvSpPr>
          <p:spPr bwMode="auto">
            <a:xfrm>
              <a:off x="3072483" y="2318519"/>
              <a:ext cx="3297382" cy="2937164"/>
            </a:xfrm>
            <a:prstGeom prst="triangle">
              <a:avLst/>
            </a:prstGeom>
            <a:solidFill>
              <a:srgbClr val="010101"/>
            </a:solidFill>
            <a:ln w="63500" cap="flat" cmpd="thickThin" algn="ctr">
              <a:solidFill>
                <a:srgbClr val="EE2E24"/>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3000" i="0" u="none" strike="noStrike" normalizeH="0" baseline="0" dirty="0">
                <a:ln w="18000">
                  <a:solidFill>
                    <a:schemeClr val="accent2">
                      <a:satMod val="140000"/>
                    </a:schemeClr>
                  </a:solidFill>
                  <a:prstDash val="solid"/>
                  <a:miter lim="800000"/>
                </a:ln>
                <a:noFill/>
                <a:latin typeface="Arial" charset="0"/>
                <a:cs typeface="Arial" charset="0"/>
              </a:endParaRPr>
            </a:p>
          </p:txBody>
        </p:sp>
        <p:grpSp>
          <p:nvGrpSpPr>
            <p:cNvPr id="17" name="Group 16"/>
            <p:cNvGrpSpPr/>
            <p:nvPr/>
          </p:nvGrpSpPr>
          <p:grpSpPr>
            <a:xfrm>
              <a:off x="3494571" y="3207746"/>
              <a:ext cx="2487863" cy="1979559"/>
              <a:chOff x="3494571" y="3207746"/>
              <a:chExt cx="2487863" cy="1979559"/>
            </a:xfrm>
          </p:grpSpPr>
          <p:pic>
            <p:nvPicPr>
              <p:cNvPr id="18" name="Picture 2"/>
              <p:cNvPicPr>
                <a:picLocks noChangeAspect="1" noChangeArrowheads="1"/>
              </p:cNvPicPr>
              <p:nvPr/>
            </p:nvPicPr>
            <p:blipFill rotWithShape="1">
              <a:blip r:embed="rId2" cstate="print">
                <a:duotone>
                  <a:prstClr val="black"/>
                  <a:schemeClr val="accent1">
                    <a:tint val="45000"/>
                    <a:satMod val="400000"/>
                  </a:schemeClr>
                </a:duotone>
              </a:blip>
              <a:srcRect l="9808" t="12900" r="7533" b="26464"/>
              <a:stretch/>
            </p:blipFill>
            <p:spPr bwMode="auto">
              <a:xfrm>
                <a:off x="3519971" y="3207746"/>
                <a:ext cx="2410342" cy="1439544"/>
              </a:xfrm>
              <a:prstGeom prst="trapezoid">
                <a:avLst>
                  <a:gd name="adj" fmla="val 52902"/>
                </a:avLst>
              </a:prstGeom>
              <a:noFill/>
              <a:ln w="9525">
                <a:noFill/>
                <a:miter lim="800000"/>
                <a:headEnd/>
                <a:tailEnd/>
              </a:ln>
            </p:spPr>
          </p:pic>
          <p:sp>
            <p:nvSpPr>
              <p:cNvPr id="19" name="Rectangle 18"/>
              <p:cNvSpPr/>
              <p:nvPr/>
            </p:nvSpPr>
            <p:spPr>
              <a:xfrm>
                <a:off x="3494571" y="4647291"/>
                <a:ext cx="2410342" cy="540014"/>
              </a:xfrm>
              <a:prstGeom prst="rect">
                <a:avLst/>
              </a:prstGeom>
              <a:solidFill>
                <a:srgbClr val="0101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haroni" panose="02010803020104030203" pitchFamily="2" charset="-79"/>
                  <a:cs typeface="Aharoni" panose="02010803020104030203" pitchFamily="2" charset="-79"/>
                </a:endParaRPr>
              </a:p>
            </p:txBody>
          </p:sp>
          <p:sp>
            <p:nvSpPr>
              <p:cNvPr id="22" name="Rectangle 21"/>
              <p:cNvSpPr/>
              <p:nvPr/>
            </p:nvSpPr>
            <p:spPr>
              <a:xfrm>
                <a:off x="3572092" y="3741436"/>
                <a:ext cx="2410342" cy="603903"/>
              </a:xfrm>
              <a:prstGeom prst="rect">
                <a:avLst/>
              </a:prstGeom>
              <a:noFill/>
            </p:spPr>
            <p:txBody>
              <a:bodyPr wrap="square" lIns="91440" tIns="45720" rIns="91440" bIns="45720">
                <a:spAutoFit/>
              </a:bodyPr>
              <a:lstStyle/>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Safety </a:t>
                </a:r>
              </a:p>
              <a:p>
                <a:pPr algn="ctr"/>
                <a:r>
                  <a:rPr lang="en-US" b="1" cap="none" spc="0"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cs typeface="Aharoni" panose="02010803020104030203" pitchFamily="2" charset="-79"/>
                  </a:rPr>
                  <a:t>Step-Change</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spTree>
    <p:extLst>
      <p:ext uri="{BB962C8B-B14F-4D97-AF65-F5344CB8AC3E}">
        <p14:creationId xmlns:p14="http://schemas.microsoft.com/office/powerpoint/2010/main" val="22510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6*min(max(#ppt_w*#ppt_h,.3),1)-7.4)/-.7*#ppt_w"/>
                                          </p:val>
                                        </p:tav>
                                        <p:tav tm="100000">
                                          <p:val>
                                            <p:strVal val="#ppt_w"/>
                                          </p:val>
                                        </p:tav>
                                      </p:tavLst>
                                    </p:anim>
                                    <p:anim calcmode="lin" valueType="num">
                                      <p:cBhvr>
                                        <p:cTn id="15" dur="500" fill="hold"/>
                                        <p:tgtEl>
                                          <p:spTgt spid="12"/>
                                        </p:tgtEl>
                                        <p:attrNameLst>
                                          <p:attrName>ppt_h</p:attrName>
                                        </p:attrNameLst>
                                      </p:cBhvr>
                                      <p:tavLst>
                                        <p:tav tm="0">
                                          <p:val>
                                            <p:strVal val="(6*min(max(#ppt_w*#ppt_h,.3),1)-7.4)/-.7*#ppt_h"/>
                                          </p:val>
                                        </p:tav>
                                        <p:tav tm="100000">
                                          <p:val>
                                            <p:strVal val="#ppt_h"/>
                                          </p:val>
                                        </p:tav>
                                      </p:tavLst>
                                    </p:anim>
                                    <p:anim calcmode="lin" valueType="num">
                                      <p:cBhvr>
                                        <p:cTn id="16" dur="500" fill="hold"/>
                                        <p:tgtEl>
                                          <p:spTgt spid="12"/>
                                        </p:tgtEl>
                                        <p:attrNameLst>
                                          <p:attrName>ppt_x</p:attrName>
                                        </p:attrNameLst>
                                      </p:cBhvr>
                                      <p:tavLst>
                                        <p:tav tm="0">
                                          <p:val>
                                            <p:fltVal val="0.5"/>
                                          </p:val>
                                        </p:tav>
                                        <p:tav tm="100000">
                                          <p:val>
                                            <p:strVal val="#ppt_x"/>
                                          </p:val>
                                        </p:tav>
                                      </p:tavLst>
                                    </p:anim>
                                    <p:anim calcmode="lin" valueType="num">
                                      <p:cBhvr>
                                        <p:cTn id="17"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518358" y="6497053"/>
            <a:ext cx="500514" cy="36094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Arial" charset="0"/>
            </a:endParaRPr>
          </a:p>
        </p:txBody>
      </p:sp>
      <p:pic>
        <p:nvPicPr>
          <p:cNvPr id="2" name="HowManyBeersBeforeYouLetYourFriendDoTh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03509" y="337458"/>
            <a:ext cx="7511443" cy="5633582"/>
          </a:xfrm>
          <a:prstGeom prst="rect">
            <a:avLst/>
          </a:prstGeom>
        </p:spPr>
      </p:pic>
    </p:spTree>
    <p:extLst>
      <p:ext uri="{BB962C8B-B14F-4D97-AF65-F5344CB8AC3E}">
        <p14:creationId xmlns:p14="http://schemas.microsoft.com/office/powerpoint/2010/main" val="2648928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fullScrn="1">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11" y="2697274"/>
            <a:ext cx="8993689" cy="590887"/>
          </a:xfrm>
        </p:spPr>
        <p:txBody>
          <a:bodyPr>
            <a:normAutofit/>
          </a:bodyPr>
          <a:lstStyle/>
          <a:p>
            <a:pPr algn="ctr"/>
            <a:r>
              <a:rPr lang="en-US" b="1" dirty="0">
                <a:latin typeface="+mn-lt"/>
                <a:cs typeface="Arial" panose="020B0604020202020204" pitchFamily="34" charset="0"/>
              </a:rPr>
              <a:t>What’s Important for Safety Culture?</a:t>
            </a:r>
          </a:p>
        </p:txBody>
      </p:sp>
      <p:sp>
        <p:nvSpPr>
          <p:cNvPr id="3" name="Content Placeholder 2"/>
          <p:cNvSpPr>
            <a:spLocks noGrp="1"/>
          </p:cNvSpPr>
          <p:nvPr>
            <p:ph sz="half" idx="1"/>
          </p:nvPr>
        </p:nvSpPr>
        <p:spPr>
          <a:xfrm>
            <a:off x="488515" y="3560309"/>
            <a:ext cx="4972833" cy="2688091"/>
          </a:xfrm>
        </p:spPr>
        <p:txBody>
          <a:bodyPr/>
          <a:lstStyle/>
          <a:p>
            <a:pPr>
              <a:buNone/>
            </a:pPr>
            <a:r>
              <a:rPr lang="en-US" b="1" dirty="0">
                <a:latin typeface="Arial" panose="020B0604020202020204" pitchFamily="34" charset="0"/>
                <a:cs typeface="Arial" panose="020B0604020202020204" pitchFamily="34" charset="0"/>
              </a:rPr>
              <a:t>Trust in </a:t>
            </a:r>
            <a:r>
              <a:rPr lang="en-US" b="1" u="sng" dirty="0">
                <a:latin typeface="Arial" panose="020B0604020202020204" pitchFamily="34" charset="0"/>
                <a:cs typeface="Arial" panose="020B0604020202020204" pitchFamily="34" charset="0"/>
              </a:rPr>
              <a:t>Management</a:t>
            </a:r>
            <a:r>
              <a:rPr lang="en-US" b="1" dirty="0">
                <a:latin typeface="Arial" panose="020B0604020202020204" pitchFamily="34" charset="0"/>
                <a:cs typeface="Arial" panose="020B0604020202020204" pitchFamily="34" charset="0"/>
              </a:rPr>
              <a:t>:</a:t>
            </a:r>
          </a:p>
          <a:p>
            <a:pPr>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Intentions		</a:t>
            </a:r>
          </a:p>
          <a:p>
            <a:pPr>
              <a:buFont typeface="Wingdings" pitchFamily="2" charset="2"/>
              <a:buChar char="Ø"/>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Behaviors</a:t>
            </a:r>
          </a:p>
        </p:txBody>
      </p:sp>
      <p:sp>
        <p:nvSpPr>
          <p:cNvPr id="4" name="Content Placeholder 3"/>
          <p:cNvSpPr>
            <a:spLocks noGrp="1"/>
          </p:cNvSpPr>
          <p:nvPr>
            <p:ph sz="half" idx="2"/>
          </p:nvPr>
        </p:nvSpPr>
        <p:spPr>
          <a:xfrm>
            <a:off x="5187950" y="3560309"/>
            <a:ext cx="3956050" cy="2753405"/>
          </a:xfrm>
        </p:spPr>
        <p:txBody>
          <a:bodyPr/>
          <a:lstStyle/>
          <a:p>
            <a:pPr>
              <a:buNone/>
            </a:pPr>
            <a:r>
              <a:rPr lang="en-US" b="1" dirty="0">
                <a:latin typeface="Arial" panose="020B0604020202020204" pitchFamily="34" charset="0"/>
                <a:cs typeface="Arial" panose="020B0604020202020204" pitchFamily="34" charset="0"/>
              </a:rPr>
              <a:t>Trust in </a:t>
            </a:r>
            <a:r>
              <a:rPr lang="en-US" b="1" u="sng" dirty="0">
                <a:latin typeface="Arial" panose="020B0604020202020204" pitchFamily="34" charset="0"/>
                <a:cs typeface="Arial" panose="020B0604020202020204" pitchFamily="34" charset="0"/>
              </a:rPr>
              <a:t>Coworker</a:t>
            </a:r>
            <a:r>
              <a:rPr lang="en-US" b="1" dirty="0">
                <a:latin typeface="Arial" panose="020B0604020202020204" pitchFamily="34" charset="0"/>
                <a:cs typeface="Arial" panose="020B0604020202020204" pitchFamily="34" charset="0"/>
              </a:rPr>
              <a:t>:</a:t>
            </a:r>
          </a:p>
          <a:p>
            <a:pPr>
              <a:buNone/>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Intentions		</a:t>
            </a:r>
          </a:p>
          <a:p>
            <a:pPr>
              <a:buFont typeface="Wingdings" pitchFamily="2" charset="2"/>
              <a:buChar char="Ø"/>
            </a:pPr>
            <a:endParaRPr lang="en-US" dirty="0">
              <a:latin typeface="Arial" panose="020B0604020202020204" pitchFamily="34" charset="0"/>
              <a:cs typeface="Arial" panose="020B0604020202020204" pitchFamily="34" charset="0"/>
            </a:endParaRPr>
          </a:p>
          <a:p>
            <a:pPr>
              <a:buFont typeface="Wingdings" pitchFamily="2" charset="2"/>
              <a:buChar char="Ø"/>
            </a:pPr>
            <a:r>
              <a:rPr lang="en-US" dirty="0">
                <a:latin typeface="Arial" panose="020B0604020202020204" pitchFamily="34" charset="0"/>
                <a:cs typeface="Arial" panose="020B0604020202020204" pitchFamily="34" charset="0"/>
              </a:rPr>
              <a:t>Behaviors</a:t>
            </a:r>
          </a:p>
        </p:txBody>
      </p:sp>
      <p:grpSp>
        <p:nvGrpSpPr>
          <p:cNvPr id="5" name="Group 12"/>
          <p:cNvGrpSpPr/>
          <p:nvPr/>
        </p:nvGrpSpPr>
        <p:grpSpPr>
          <a:xfrm>
            <a:off x="3365500" y="4347027"/>
            <a:ext cx="520700" cy="1676400"/>
            <a:chOff x="3365500" y="2578100"/>
            <a:chExt cx="520700" cy="1676400"/>
          </a:xfrm>
        </p:grpSpPr>
        <p:sp>
          <p:nvSpPr>
            <p:cNvPr id="8" name="Rectangle 7"/>
            <p:cNvSpPr/>
            <p:nvPr/>
          </p:nvSpPr>
          <p:spPr bwMode="auto">
            <a:xfrm>
              <a:off x="3365500" y="25781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9" name="Rectangle 8"/>
            <p:cNvSpPr/>
            <p:nvPr/>
          </p:nvSpPr>
          <p:spPr bwMode="auto">
            <a:xfrm>
              <a:off x="3365500" y="37338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grpSp>
      <p:grpSp>
        <p:nvGrpSpPr>
          <p:cNvPr id="6" name="Group 13"/>
          <p:cNvGrpSpPr/>
          <p:nvPr/>
        </p:nvGrpSpPr>
        <p:grpSpPr>
          <a:xfrm>
            <a:off x="7817633" y="4347027"/>
            <a:ext cx="520700" cy="1676400"/>
            <a:chOff x="7416800" y="2578100"/>
            <a:chExt cx="520700" cy="1676400"/>
          </a:xfrm>
        </p:grpSpPr>
        <p:sp>
          <p:nvSpPr>
            <p:cNvPr id="10" name="Rectangle 9"/>
            <p:cNvSpPr/>
            <p:nvPr/>
          </p:nvSpPr>
          <p:spPr bwMode="auto">
            <a:xfrm>
              <a:off x="7416800" y="25781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1" name="Rectangle 10"/>
            <p:cNvSpPr/>
            <p:nvPr/>
          </p:nvSpPr>
          <p:spPr bwMode="auto">
            <a:xfrm>
              <a:off x="7416800" y="3733800"/>
              <a:ext cx="520700" cy="520700"/>
            </a:xfrm>
            <a:prstGeom prst="rect">
              <a:avLst/>
            </a:prstGeom>
            <a:solidFill>
              <a:schemeClr val="bg1">
                <a:lumMod val="95000"/>
              </a:schemeClr>
            </a:solidFill>
            <a:ln w="57150" cap="flat" cmpd="sng" algn="ctr">
              <a:solidFill>
                <a:srgbClr val="C00000"/>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grpSp>
      <p:sp>
        <p:nvSpPr>
          <p:cNvPr id="12" name="Multiply 11"/>
          <p:cNvSpPr/>
          <p:nvPr/>
        </p:nvSpPr>
        <p:spPr bwMode="auto">
          <a:xfrm>
            <a:off x="3302000" y="5428335"/>
            <a:ext cx="647700" cy="698500"/>
          </a:xfrm>
          <a:prstGeom prst="mathMultiply">
            <a:avLst>
              <a:gd name="adj1" fmla="val 13931"/>
            </a:avLst>
          </a:prstGeom>
          <a:solidFill>
            <a:schemeClr val="tx1"/>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5" name="Multiply 14"/>
          <p:cNvSpPr/>
          <p:nvPr/>
        </p:nvSpPr>
        <p:spPr bwMode="auto">
          <a:xfrm>
            <a:off x="7754133" y="4258127"/>
            <a:ext cx="647700" cy="698500"/>
          </a:xfrm>
          <a:prstGeom prst="mathMultiply">
            <a:avLst>
              <a:gd name="adj1" fmla="val 13931"/>
            </a:avLst>
          </a:prstGeom>
          <a:solidFill>
            <a:schemeClr val="tx1"/>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pPr>
            <a:endParaRPr kumimoji="0" lang="en-US" sz="1800" b="0" i="0" u="none" strike="noStrike" cap="none" normalizeH="0" baseline="0">
              <a:ln>
                <a:noFill/>
              </a:ln>
              <a:solidFill>
                <a:schemeClr val="tx1"/>
              </a:solidFill>
              <a:effectLst/>
              <a:latin typeface="Arial" charset="0"/>
              <a:cs typeface="Arial" charset="0"/>
            </a:endParaRPr>
          </a:p>
        </p:txBody>
      </p:sp>
      <p:sp>
        <p:nvSpPr>
          <p:cNvPr id="13" name="Content Placeholder 5"/>
          <p:cNvSpPr txBox="1">
            <a:spLocks/>
          </p:cNvSpPr>
          <p:nvPr/>
        </p:nvSpPr>
        <p:spPr>
          <a:xfrm>
            <a:off x="622300" y="1160186"/>
            <a:ext cx="8064500" cy="11931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1F497D"/>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i="1" dirty="0">
                <a:solidFill>
                  <a:schemeClr val="tx1"/>
                </a:solidFill>
                <a:latin typeface="+mn-lt"/>
                <a:cs typeface="Arial" panose="020B0604020202020204" pitchFamily="34" charset="0"/>
              </a:rPr>
              <a:t>Firm reliance on the integrity, ability, or character of a person or thing.</a:t>
            </a:r>
          </a:p>
          <a:p>
            <a:pPr marL="0" indent="0" algn="ctr">
              <a:buFont typeface="Arial"/>
              <a:buNone/>
            </a:pPr>
            <a:endParaRPr lang="en-US" sz="3600" dirty="0">
              <a:solidFill>
                <a:schemeClr val="tx1"/>
              </a:solidFill>
              <a:latin typeface="+mn-lt"/>
            </a:endParaRPr>
          </a:p>
        </p:txBody>
      </p:sp>
      <p:sp>
        <p:nvSpPr>
          <p:cNvPr id="14" name="Title 1"/>
          <p:cNvSpPr txBox="1">
            <a:spLocks/>
          </p:cNvSpPr>
          <p:nvPr/>
        </p:nvSpPr>
        <p:spPr>
          <a:xfrm>
            <a:off x="1" y="271912"/>
            <a:ext cx="9035142" cy="7889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rgbClr val="1F497D"/>
                </a:solidFill>
                <a:latin typeface="Verdana"/>
                <a:ea typeface="+mj-ea"/>
                <a:cs typeface="Verdana"/>
              </a:defRPr>
            </a:lvl1pPr>
          </a:lstStyle>
          <a:p>
            <a:pPr algn="ctr"/>
            <a:r>
              <a:rPr lang="en-US" sz="5400" dirty="0">
                <a:latin typeface="+mj-lt"/>
                <a:cs typeface="Arial" panose="020B0604020202020204" pitchFamily="34" charset="0"/>
              </a:rPr>
              <a:t>Trust</a:t>
            </a:r>
          </a:p>
        </p:txBody>
      </p:sp>
    </p:spTree>
    <p:extLst>
      <p:ext uri="{BB962C8B-B14F-4D97-AF65-F5344CB8AC3E}">
        <p14:creationId xmlns:p14="http://schemas.microsoft.com/office/powerpoint/2010/main" val="17367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2067683"/>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23896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73050" y="434975"/>
            <a:ext cx="8647113" cy="762000"/>
          </a:xfrm>
        </p:spPr>
        <p:txBody>
          <a:bodyPr/>
          <a:lstStyle/>
          <a:p>
            <a:pPr algn="ctr"/>
            <a:r>
              <a:rPr lang="en-US" altLang="en-US" dirty="0"/>
              <a:t>Creating Employee Engagement</a:t>
            </a:r>
          </a:p>
        </p:txBody>
      </p:sp>
      <p:sp>
        <p:nvSpPr>
          <p:cNvPr id="4" name="Title 1"/>
          <p:cNvSpPr txBox="1">
            <a:spLocks/>
          </p:cNvSpPr>
          <p:nvPr/>
        </p:nvSpPr>
        <p:spPr bwMode="auto">
          <a:xfrm>
            <a:off x="304800" y="1343025"/>
            <a:ext cx="8493125" cy="788988"/>
          </a:xfrm>
          <a:prstGeom prst="rect">
            <a:avLst/>
          </a:prstGeom>
          <a:noFill/>
          <a:ln w="9525">
            <a:noFill/>
            <a:miter lim="800000"/>
            <a:headEnd/>
            <a:tailEnd/>
          </a:ln>
        </p:spPr>
        <p:txBody>
          <a:bodyPr lIns="91311" tIns="45657" rIns="91311" bIns="45657" anchor="ctr"/>
          <a:lstStyle/>
          <a:p>
            <a:pPr algn="ctr" eaLnBrk="0" hangingPunct="0">
              <a:defRPr/>
            </a:pPr>
            <a:r>
              <a:rPr lang="en-US" sz="4000" b="1" kern="0" dirty="0">
                <a:solidFill>
                  <a:prstClr val="black"/>
                </a:solidFill>
                <a:cs typeface="Arial" charset="0"/>
              </a:rPr>
              <a:t>Involvement vs. Engagement</a:t>
            </a:r>
          </a:p>
        </p:txBody>
      </p:sp>
      <p:pic>
        <p:nvPicPr>
          <p:cNvPr id="201733" name="Picture 5" descr="C:\Users\cpetting\AppData\Local\Microsoft\Windows\Temporary Internet Files\Content.IE5\8Q8NM5WT\MCFD00940_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2470150"/>
            <a:ext cx="3833813"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4" name="Picture 6" descr="C:\Users\cpetting\AppData\Local\Microsoft\Windows\Temporary Internet Files\Content.IE5\1EYDL6T7\MCj0417480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2336800"/>
            <a:ext cx="1570038"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p:cNvGrpSpPr>
            <a:grpSpLocks/>
          </p:cNvGrpSpPr>
          <p:nvPr/>
        </p:nvGrpSpPr>
        <p:grpSpPr bwMode="auto">
          <a:xfrm>
            <a:off x="1112838" y="3316288"/>
            <a:ext cx="990600" cy="271462"/>
            <a:chOff x="1111975" y="3043646"/>
            <a:chExt cx="991146" cy="271054"/>
          </a:xfrm>
        </p:grpSpPr>
        <p:grpSp>
          <p:nvGrpSpPr>
            <p:cNvPr id="91159" name="Group 12"/>
            <p:cNvGrpSpPr>
              <a:grpSpLocks/>
            </p:cNvGrpSpPr>
            <p:nvPr/>
          </p:nvGrpSpPr>
          <p:grpSpPr bwMode="auto">
            <a:xfrm>
              <a:off x="1111975" y="3043646"/>
              <a:ext cx="259625" cy="271054"/>
              <a:chOff x="437605" y="2495006"/>
              <a:chExt cx="259625" cy="271054"/>
            </a:xfrm>
          </p:grpSpPr>
          <p:sp>
            <p:nvSpPr>
              <p:cNvPr id="91163" name="Oval 11"/>
              <p:cNvSpPr>
                <a:spLocks noChangeArrowheads="1"/>
              </p:cNvSpPr>
              <p:nvPr/>
            </p:nvSpPr>
            <p:spPr bwMode="auto">
              <a:xfrm>
                <a:off x="445770" y="2560320"/>
                <a:ext cx="251460" cy="20574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64" name="Oval 10"/>
              <p:cNvSpPr>
                <a:spLocks noChangeArrowheads="1"/>
              </p:cNvSpPr>
              <p:nvPr/>
            </p:nvSpPr>
            <p:spPr bwMode="auto">
              <a:xfrm>
                <a:off x="437605" y="2495006"/>
                <a:ext cx="236764" cy="236764"/>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nvGrpSpPr>
            <p:cNvPr id="91160" name="Group 13"/>
            <p:cNvGrpSpPr>
              <a:grpSpLocks/>
            </p:cNvGrpSpPr>
            <p:nvPr/>
          </p:nvGrpSpPr>
          <p:grpSpPr bwMode="auto">
            <a:xfrm>
              <a:off x="1817370" y="3055076"/>
              <a:ext cx="285751" cy="236764"/>
              <a:chOff x="445770" y="2529296"/>
              <a:chExt cx="285751" cy="236764"/>
            </a:xfrm>
          </p:grpSpPr>
          <p:sp>
            <p:nvSpPr>
              <p:cNvPr id="91161" name="Oval 14"/>
              <p:cNvSpPr>
                <a:spLocks noChangeArrowheads="1"/>
              </p:cNvSpPr>
              <p:nvPr/>
            </p:nvSpPr>
            <p:spPr bwMode="auto">
              <a:xfrm>
                <a:off x="445770" y="2560320"/>
                <a:ext cx="251460" cy="20574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62" name="Oval 15"/>
              <p:cNvSpPr>
                <a:spLocks noChangeArrowheads="1"/>
              </p:cNvSpPr>
              <p:nvPr/>
            </p:nvSpPr>
            <p:spPr bwMode="auto">
              <a:xfrm>
                <a:off x="494757" y="2529296"/>
                <a:ext cx="236764" cy="236764"/>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pic>
        <p:nvPicPr>
          <p:cNvPr id="201735" name="Picture 7" descr="C:\Users\cpetting\AppData\Local\Microsoft\Windows\Temporary Internet Files\Content.IE5\8Q8NM5WT\MCj0417484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363" y="2774950"/>
            <a:ext cx="2203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9"/>
          <p:cNvGrpSpPr>
            <a:grpSpLocks/>
          </p:cNvGrpSpPr>
          <p:nvPr/>
        </p:nvGrpSpPr>
        <p:grpSpPr bwMode="auto">
          <a:xfrm>
            <a:off x="6789738" y="3157538"/>
            <a:ext cx="1314450" cy="361950"/>
            <a:chOff x="6789420" y="2885039"/>
            <a:chExt cx="1314450" cy="361081"/>
          </a:xfrm>
        </p:grpSpPr>
        <p:grpSp>
          <p:nvGrpSpPr>
            <p:cNvPr id="91153" name="Group 28"/>
            <p:cNvGrpSpPr>
              <a:grpSpLocks/>
            </p:cNvGrpSpPr>
            <p:nvPr/>
          </p:nvGrpSpPr>
          <p:grpSpPr bwMode="auto">
            <a:xfrm>
              <a:off x="7806690" y="2890755"/>
              <a:ext cx="297180" cy="343935"/>
              <a:chOff x="7806690" y="2890755"/>
              <a:chExt cx="297180" cy="343935"/>
            </a:xfrm>
          </p:grpSpPr>
          <p:sp>
            <p:nvSpPr>
              <p:cNvPr id="91157" name="Oval 24"/>
              <p:cNvSpPr>
                <a:spLocks noChangeArrowheads="1"/>
              </p:cNvSpPr>
              <p:nvPr/>
            </p:nvSpPr>
            <p:spPr bwMode="auto">
              <a:xfrm rot="10800000">
                <a:off x="7806690" y="2926080"/>
                <a:ext cx="297180" cy="30861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58" name="Oval 25"/>
              <p:cNvSpPr>
                <a:spLocks noChangeArrowheads="1"/>
              </p:cNvSpPr>
              <p:nvPr/>
            </p:nvSpPr>
            <p:spPr bwMode="auto">
              <a:xfrm rot="10800000">
                <a:off x="7830588" y="2890755"/>
                <a:ext cx="215813" cy="309645"/>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nvGrpSpPr>
            <p:cNvPr id="91154" name="Group 27"/>
            <p:cNvGrpSpPr>
              <a:grpSpLocks/>
            </p:cNvGrpSpPr>
            <p:nvPr/>
          </p:nvGrpSpPr>
          <p:grpSpPr bwMode="auto">
            <a:xfrm>
              <a:off x="6789420" y="2885039"/>
              <a:ext cx="342900" cy="361081"/>
              <a:chOff x="6789420" y="2885039"/>
              <a:chExt cx="342900" cy="361081"/>
            </a:xfrm>
          </p:grpSpPr>
          <p:sp>
            <p:nvSpPr>
              <p:cNvPr id="91155" name="Oval 22"/>
              <p:cNvSpPr>
                <a:spLocks noChangeArrowheads="1"/>
              </p:cNvSpPr>
              <p:nvPr/>
            </p:nvSpPr>
            <p:spPr bwMode="auto">
              <a:xfrm rot="10800000">
                <a:off x="6812280" y="2914650"/>
                <a:ext cx="320040" cy="331470"/>
              </a:xfrm>
              <a:prstGeom prst="ellipse">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sp>
            <p:nvSpPr>
              <p:cNvPr id="91156" name="Oval 23"/>
              <p:cNvSpPr>
                <a:spLocks noChangeArrowheads="1"/>
              </p:cNvSpPr>
              <p:nvPr/>
            </p:nvSpPr>
            <p:spPr bwMode="auto">
              <a:xfrm rot="10800000">
                <a:off x="6789420" y="2885039"/>
                <a:ext cx="206430" cy="309645"/>
              </a:xfrm>
              <a:prstGeom prst="ellipse">
                <a:avLst/>
              </a:prstGeom>
              <a:solidFill>
                <a:schemeClr val="tx1"/>
              </a:solidFill>
              <a:ln w="9525" algn="ctr">
                <a:solidFill>
                  <a:schemeClr val="tx1"/>
                </a:solidFill>
                <a:miter lim="800000"/>
                <a:headEnd/>
                <a:tailEnd/>
              </a:ln>
            </p:spPr>
            <p:txBody>
              <a:bodyPr wrap="none"/>
              <a:lstStyle>
                <a:lvl1pPr algn="ctr" eaLnBrk="0" hangingPunct="0">
                  <a:defRPr sz="2500">
                    <a:solidFill>
                      <a:schemeClr val="tx1"/>
                    </a:solidFill>
                    <a:latin typeface="Arial" pitchFamily="34" charset="0"/>
                  </a:defRPr>
                </a:lvl1pPr>
                <a:lvl2pPr marL="742950" indent="-285750" algn="ctr" eaLnBrk="0" hangingPunct="0">
                  <a:defRPr sz="2500">
                    <a:solidFill>
                      <a:schemeClr val="tx1"/>
                    </a:solidFill>
                    <a:latin typeface="Arial" pitchFamily="34" charset="0"/>
                  </a:defRPr>
                </a:lvl2pPr>
                <a:lvl3pPr marL="1143000" indent="-228600" algn="ctr" eaLnBrk="0" hangingPunct="0">
                  <a:defRPr sz="2500">
                    <a:solidFill>
                      <a:schemeClr val="tx1"/>
                    </a:solidFill>
                    <a:latin typeface="Arial" pitchFamily="34" charset="0"/>
                  </a:defRPr>
                </a:lvl3pPr>
                <a:lvl4pPr marL="1600200" indent="-228600" algn="ctr" eaLnBrk="0" hangingPunct="0">
                  <a:defRPr sz="2500">
                    <a:solidFill>
                      <a:schemeClr val="tx1"/>
                    </a:solidFill>
                    <a:latin typeface="Arial" pitchFamily="34" charset="0"/>
                  </a:defRPr>
                </a:lvl4pPr>
                <a:lvl5pPr marL="2057400" indent="-228600" algn="ctr" eaLnBrk="0" hangingPunct="0">
                  <a:defRPr sz="2500">
                    <a:solidFill>
                      <a:schemeClr val="tx1"/>
                    </a:solidFill>
                    <a:latin typeface="Arial" pitchFamily="34" charset="0"/>
                  </a:defRPr>
                </a:lvl5pPr>
                <a:lvl6pPr marL="2514600" indent="-228600" algn="ctr" eaLnBrk="0" fontAlgn="base" hangingPunct="0">
                  <a:spcBef>
                    <a:spcPct val="0"/>
                  </a:spcBef>
                  <a:spcAft>
                    <a:spcPct val="0"/>
                  </a:spcAft>
                  <a:defRPr sz="2500">
                    <a:solidFill>
                      <a:schemeClr val="tx1"/>
                    </a:solidFill>
                    <a:latin typeface="Arial" pitchFamily="34" charset="0"/>
                  </a:defRPr>
                </a:lvl6pPr>
                <a:lvl7pPr marL="2971800" indent="-228600" algn="ctr" eaLnBrk="0" fontAlgn="base" hangingPunct="0">
                  <a:spcBef>
                    <a:spcPct val="0"/>
                  </a:spcBef>
                  <a:spcAft>
                    <a:spcPct val="0"/>
                  </a:spcAft>
                  <a:defRPr sz="2500">
                    <a:solidFill>
                      <a:schemeClr val="tx1"/>
                    </a:solidFill>
                    <a:latin typeface="Arial" pitchFamily="34" charset="0"/>
                  </a:defRPr>
                </a:lvl7pPr>
                <a:lvl8pPr marL="3429000" indent="-228600" algn="ctr" eaLnBrk="0" fontAlgn="base" hangingPunct="0">
                  <a:spcBef>
                    <a:spcPct val="0"/>
                  </a:spcBef>
                  <a:spcAft>
                    <a:spcPct val="0"/>
                  </a:spcAft>
                  <a:defRPr sz="2500">
                    <a:solidFill>
                      <a:schemeClr val="tx1"/>
                    </a:solidFill>
                    <a:latin typeface="Arial" pitchFamily="34" charset="0"/>
                  </a:defRPr>
                </a:lvl8pPr>
                <a:lvl9pPr marL="3886200" indent="-228600" algn="ctr" eaLnBrk="0" fontAlgn="base" hangingPunct="0">
                  <a:spcBef>
                    <a:spcPct val="0"/>
                  </a:spcBef>
                  <a:spcAft>
                    <a:spcPct val="0"/>
                  </a:spcAft>
                  <a:defRPr sz="2500">
                    <a:solidFill>
                      <a:schemeClr val="tx1"/>
                    </a:solidFill>
                    <a:latin typeface="Arial" pitchFamily="34" charset="0"/>
                  </a:defRPr>
                </a:lvl9pPr>
              </a:lstStyle>
              <a:p>
                <a:pPr algn="l" eaLnBrk="1" hangingPunct="1"/>
                <a:endParaRPr lang="en-US" altLang="en-US" sz="2400" b="1">
                  <a:solidFill>
                    <a:srgbClr val="000000"/>
                  </a:solidFill>
                  <a:latin typeface="Garamond" pitchFamily="18" charset="0"/>
                  <a:cs typeface="Arial" pitchFamily="34" charset="0"/>
                </a:endParaRPr>
              </a:p>
            </p:txBody>
          </p:sp>
        </p:grpSp>
      </p:grpSp>
      <p:grpSp>
        <p:nvGrpSpPr>
          <p:cNvPr id="9" name="Group 46"/>
          <p:cNvGrpSpPr>
            <a:grpSpLocks/>
          </p:cNvGrpSpPr>
          <p:nvPr/>
        </p:nvGrpSpPr>
        <p:grpSpPr bwMode="auto">
          <a:xfrm>
            <a:off x="6411913" y="2119313"/>
            <a:ext cx="2209800" cy="836612"/>
            <a:chOff x="6412230" y="1846610"/>
            <a:chExt cx="2209800" cy="835630"/>
          </a:xfrm>
        </p:grpSpPr>
        <p:sp>
          <p:nvSpPr>
            <p:cNvPr id="31" name="Rectangle 30"/>
            <p:cNvSpPr/>
            <p:nvPr/>
          </p:nvSpPr>
          <p:spPr>
            <a:xfrm>
              <a:off x="7188517" y="1846610"/>
              <a:ext cx="698500" cy="707194"/>
            </a:xfrm>
            <a:prstGeom prst="rect">
              <a:avLst/>
            </a:prstGeom>
          </p:spPr>
          <p:txBody>
            <a:bodyPr wrap="none">
              <a:spAutoFit/>
            </a:bodyPr>
            <a:lstStyle/>
            <a:p>
              <a:pPr>
                <a:defRPr/>
              </a:pPr>
              <a:r>
                <a:rPr lang="en-US" sz="4000" b="1" kern="0" dirty="0">
                  <a:solidFill>
                    <a:prstClr val="black"/>
                  </a:solidFill>
                  <a:latin typeface="Times New Roman" pitchFamily="18" charset="0"/>
                  <a:cs typeface="Arial" charset="0"/>
                </a:rPr>
                <a:t>!!!</a:t>
              </a:r>
              <a:endParaRPr lang="en-US" sz="3200" b="1" dirty="0">
                <a:solidFill>
                  <a:prstClr val="black"/>
                </a:solidFill>
                <a:latin typeface="Garamond" pitchFamily="18" charset="0"/>
                <a:cs typeface="Arial" charset="0"/>
              </a:endParaRPr>
            </a:p>
          </p:txBody>
        </p:sp>
        <p:grpSp>
          <p:nvGrpSpPr>
            <p:cNvPr id="91147" name="Group 45"/>
            <p:cNvGrpSpPr>
              <a:grpSpLocks/>
            </p:cNvGrpSpPr>
            <p:nvPr/>
          </p:nvGrpSpPr>
          <p:grpSpPr bwMode="auto">
            <a:xfrm>
              <a:off x="8343900" y="2366010"/>
              <a:ext cx="278130" cy="300990"/>
              <a:chOff x="8343900" y="2366010"/>
              <a:chExt cx="278130" cy="300990"/>
            </a:xfrm>
          </p:grpSpPr>
          <p:cxnSp>
            <p:nvCxnSpPr>
              <p:cNvPr id="91151" name="Straight Connector 34"/>
              <p:cNvCxnSpPr>
                <a:cxnSpLocks noChangeShapeType="1"/>
              </p:cNvCxnSpPr>
              <p:nvPr/>
            </p:nvCxnSpPr>
            <p:spPr bwMode="auto">
              <a:xfrm rot="5400000" flipH="1" flipV="1">
                <a:off x="8332470" y="237744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91152" name="Straight Connector 35"/>
              <p:cNvCxnSpPr>
                <a:cxnSpLocks noChangeShapeType="1"/>
              </p:cNvCxnSpPr>
              <p:nvPr/>
            </p:nvCxnSpPr>
            <p:spPr bwMode="auto">
              <a:xfrm rot="5400000" flipH="1" flipV="1">
                <a:off x="8484870" y="252984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91148" name="Group 44"/>
            <p:cNvGrpSpPr>
              <a:grpSpLocks/>
            </p:cNvGrpSpPr>
            <p:nvPr/>
          </p:nvGrpSpPr>
          <p:grpSpPr bwMode="auto">
            <a:xfrm flipH="1">
              <a:off x="6412230" y="2308860"/>
              <a:ext cx="323850" cy="373380"/>
              <a:chOff x="6176010" y="2426970"/>
              <a:chExt cx="278130" cy="300990"/>
            </a:xfrm>
          </p:grpSpPr>
          <p:cxnSp>
            <p:nvCxnSpPr>
              <p:cNvPr id="91149" name="Straight Connector 36"/>
              <p:cNvCxnSpPr>
                <a:cxnSpLocks noChangeShapeType="1"/>
              </p:cNvCxnSpPr>
              <p:nvPr/>
            </p:nvCxnSpPr>
            <p:spPr bwMode="auto">
              <a:xfrm rot="5400000" flipH="1" flipV="1">
                <a:off x="6164580" y="243840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91150" name="Straight Connector 37"/>
              <p:cNvCxnSpPr>
                <a:cxnSpLocks noChangeShapeType="1"/>
              </p:cNvCxnSpPr>
              <p:nvPr/>
            </p:nvCxnSpPr>
            <p:spPr bwMode="auto">
              <a:xfrm rot="5400000" flipH="1" flipV="1">
                <a:off x="6316980" y="2590800"/>
                <a:ext cx="148590" cy="125730"/>
              </a:xfrm>
              <a:prstGeom prst="line">
                <a:avLst/>
              </a:prstGeom>
              <a:noFill/>
              <a:ln w="38100" algn="ctr">
                <a:solidFill>
                  <a:schemeClr val="tx1"/>
                </a:solidFill>
                <a:miter lim="800000"/>
                <a:headEnd/>
                <a:tailEn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3558634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dissolve">
                                      <p:cBhvr>
                                        <p:cTn id="7" dur="500"/>
                                        <p:tgtEl>
                                          <p:spTgt spid="2017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1735"/>
                                        </p:tgtEl>
                                        <p:attrNameLst>
                                          <p:attrName>style.visibility</p:attrName>
                                        </p:attrNameLst>
                                      </p:cBhvr>
                                      <p:to>
                                        <p:strVal val="visible"/>
                                      </p:to>
                                    </p:set>
                                    <p:animEffect transition="in" filter="dissolve">
                                      <p:cBhvr>
                                        <p:cTn id="11" dur="500"/>
                                        <p:tgtEl>
                                          <p:spTgt spid="2017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201733"/>
                                        </p:tgtEl>
                                        <p:attrNameLst>
                                          <p:attrName>style.visibility</p:attrName>
                                        </p:attrNameLst>
                                      </p:cBhvr>
                                      <p:to>
                                        <p:strVal val="visible"/>
                                      </p:to>
                                    </p:set>
                                    <p:animEffect transition="in" filter="fade">
                                      <p:cBhvr>
                                        <p:cTn id="16" dur="1000"/>
                                        <p:tgtEl>
                                          <p:spTgt spid="201733"/>
                                        </p:tgtEl>
                                      </p:cBhvr>
                                    </p:animEffect>
                                    <p:anim calcmode="lin" valueType="num">
                                      <p:cBhvr>
                                        <p:cTn id="17" dur="1000" fill="hold"/>
                                        <p:tgtEl>
                                          <p:spTgt spid="201733"/>
                                        </p:tgtEl>
                                        <p:attrNameLst>
                                          <p:attrName>ppt_x</p:attrName>
                                        </p:attrNameLst>
                                      </p:cBhvr>
                                      <p:tavLst>
                                        <p:tav tm="0">
                                          <p:val>
                                            <p:strVal val="#ppt_x"/>
                                          </p:val>
                                        </p:tav>
                                        <p:tav tm="100000">
                                          <p:val>
                                            <p:strVal val="#ppt_x"/>
                                          </p:val>
                                        </p:tav>
                                      </p:tavLst>
                                    </p:anim>
                                    <p:anim calcmode="lin" valueType="num">
                                      <p:cBhvr>
                                        <p:cTn id="18" dur="900" decel="100000" fill="hold"/>
                                        <p:tgtEl>
                                          <p:spTgt spid="20173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01733"/>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861458"/>
            <a:ext cx="8582025" cy="3603172"/>
          </a:xfrm>
        </p:spPr>
        <p:txBody>
          <a:bodyPr>
            <a:normAutofit fontScale="70000" lnSpcReduction="20000"/>
          </a:bodyPr>
          <a:lstStyle/>
          <a:p>
            <a:r>
              <a:rPr lang="en-US" sz="4200" dirty="0">
                <a:latin typeface="+mn-lt"/>
                <a:cs typeface="Times New Roman" pitchFamily="18" charset="0"/>
              </a:rPr>
              <a:t>Consequences of </a:t>
            </a:r>
            <a:r>
              <a:rPr lang="en-US" sz="4200" b="1" dirty="0">
                <a:latin typeface="+mn-lt"/>
                <a:cs typeface="Times New Roman" pitchFamily="18" charset="0"/>
              </a:rPr>
              <a:t>Safe</a:t>
            </a:r>
            <a:r>
              <a:rPr lang="en-US" sz="4200" dirty="0">
                <a:latin typeface="+mn-lt"/>
                <a:cs typeface="Times New Roman" pitchFamily="18" charset="0"/>
              </a:rPr>
              <a:t> behaviors:</a:t>
            </a:r>
          </a:p>
          <a:p>
            <a:pPr lvl="1"/>
            <a:r>
              <a:rPr lang="en-US" sz="3600" dirty="0">
                <a:solidFill>
                  <a:srgbClr val="000099"/>
                </a:solidFill>
                <a:latin typeface="+mn-lt"/>
                <a:cs typeface="Times New Roman" pitchFamily="18" charset="0"/>
              </a:rPr>
              <a:t>Less Comfort</a:t>
            </a:r>
          </a:p>
          <a:p>
            <a:pPr lvl="1"/>
            <a:r>
              <a:rPr lang="en-US" sz="3600" dirty="0">
                <a:solidFill>
                  <a:srgbClr val="000099"/>
                </a:solidFill>
                <a:latin typeface="+mn-lt"/>
                <a:cs typeface="Times New Roman" pitchFamily="18" charset="0"/>
              </a:rPr>
              <a:t>Less Convenience</a:t>
            </a:r>
          </a:p>
          <a:p>
            <a:pPr lvl="1"/>
            <a:r>
              <a:rPr lang="en-US" sz="3600" dirty="0">
                <a:solidFill>
                  <a:srgbClr val="000099"/>
                </a:solidFill>
                <a:latin typeface="+mn-lt"/>
                <a:cs typeface="Times New Roman" pitchFamily="18" charset="0"/>
              </a:rPr>
              <a:t>More Time Consuming</a:t>
            </a:r>
            <a:br>
              <a:rPr lang="en-US" dirty="0">
                <a:solidFill>
                  <a:srgbClr val="000099"/>
                </a:solidFill>
                <a:latin typeface="+mn-lt"/>
                <a:cs typeface="Times New Roman" pitchFamily="18" charset="0"/>
              </a:rPr>
            </a:br>
            <a:endParaRPr lang="en-US" dirty="0">
              <a:solidFill>
                <a:srgbClr val="000099"/>
              </a:solidFill>
              <a:latin typeface="+mn-lt"/>
              <a:cs typeface="Times New Roman" pitchFamily="18" charset="0"/>
            </a:endParaRPr>
          </a:p>
          <a:p>
            <a:r>
              <a:rPr lang="en-US" sz="4200" dirty="0">
                <a:latin typeface="+mn-lt"/>
                <a:cs typeface="Times New Roman" pitchFamily="18" charset="0"/>
              </a:rPr>
              <a:t>Consequences of </a:t>
            </a:r>
            <a:r>
              <a:rPr lang="en-US" sz="4200" b="1" dirty="0">
                <a:latin typeface="+mn-lt"/>
                <a:cs typeface="Times New Roman" pitchFamily="18" charset="0"/>
              </a:rPr>
              <a:t>At-Risk</a:t>
            </a:r>
            <a:r>
              <a:rPr lang="en-US" sz="4200" dirty="0">
                <a:latin typeface="+mn-lt"/>
                <a:cs typeface="Times New Roman" pitchFamily="18" charset="0"/>
              </a:rPr>
              <a:t> behaviors: </a:t>
            </a:r>
          </a:p>
          <a:p>
            <a:pPr lvl="1"/>
            <a:r>
              <a:rPr lang="en-US" sz="3600" dirty="0">
                <a:solidFill>
                  <a:srgbClr val="000099"/>
                </a:solidFill>
                <a:latin typeface="+mn-lt"/>
                <a:cs typeface="Times New Roman" pitchFamily="18" charset="0"/>
              </a:rPr>
              <a:t>More Comfort</a:t>
            </a:r>
          </a:p>
          <a:p>
            <a:pPr lvl="1"/>
            <a:r>
              <a:rPr lang="en-US" sz="3600" dirty="0">
                <a:solidFill>
                  <a:srgbClr val="000099"/>
                </a:solidFill>
                <a:latin typeface="+mn-lt"/>
                <a:cs typeface="Times New Roman" pitchFamily="18" charset="0"/>
              </a:rPr>
              <a:t>More Convenience</a:t>
            </a:r>
          </a:p>
          <a:p>
            <a:pPr lvl="1"/>
            <a:r>
              <a:rPr lang="en-US" sz="3600" dirty="0">
                <a:solidFill>
                  <a:srgbClr val="000099"/>
                </a:solidFill>
                <a:latin typeface="+mn-lt"/>
                <a:cs typeface="Times New Roman" pitchFamily="18" charset="0"/>
              </a:rPr>
              <a:t>Less Time Consuming</a:t>
            </a:r>
          </a:p>
        </p:txBody>
      </p:sp>
      <p:sp>
        <p:nvSpPr>
          <p:cNvPr id="204802" name="Title 1"/>
          <p:cNvSpPr>
            <a:spLocks noGrp="1"/>
          </p:cNvSpPr>
          <p:nvPr>
            <p:ph type="title"/>
          </p:nvPr>
        </p:nvSpPr>
        <p:spPr>
          <a:xfrm>
            <a:off x="108857" y="598714"/>
            <a:ext cx="8882743" cy="788988"/>
          </a:xfrm>
        </p:spPr>
        <p:txBody>
          <a:bodyPr>
            <a:noAutofit/>
          </a:bodyPr>
          <a:lstStyle/>
          <a:p>
            <a:pPr algn="ctr"/>
            <a:r>
              <a:rPr lang="en-US" sz="3800" dirty="0">
                <a:latin typeface="+mj-lt"/>
              </a:rPr>
              <a:t>Why are Safe Behaviors Hard to Motivate?</a:t>
            </a:r>
          </a:p>
        </p:txBody>
      </p:sp>
    </p:spTree>
    <p:extLst>
      <p:ext uri="{BB962C8B-B14F-4D97-AF65-F5344CB8AC3E}">
        <p14:creationId xmlns:p14="http://schemas.microsoft.com/office/powerpoint/2010/main" val="629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9" name="Title 1"/>
          <p:cNvSpPr>
            <a:spLocks noGrp="1"/>
          </p:cNvSpPr>
          <p:nvPr>
            <p:ph type="title"/>
          </p:nvPr>
        </p:nvSpPr>
        <p:spPr>
          <a:xfrm>
            <a:off x="1" y="174479"/>
            <a:ext cx="9144000" cy="762000"/>
          </a:xfrm>
        </p:spPr>
        <p:txBody>
          <a:bodyPr>
            <a:normAutofit/>
          </a:bodyPr>
          <a:lstStyle/>
          <a:p>
            <a:pPr algn="ctr"/>
            <a:r>
              <a:rPr lang="en-US" sz="3600" dirty="0">
                <a:latin typeface="+mj-lt"/>
              </a:rPr>
              <a:t>What Motivates a Better Safety Culture?</a:t>
            </a:r>
          </a:p>
        </p:txBody>
      </p:sp>
      <p:sp>
        <p:nvSpPr>
          <p:cNvPr id="23" name="Block Arc 22"/>
          <p:cNvSpPr/>
          <p:nvPr/>
        </p:nvSpPr>
        <p:spPr bwMode="auto">
          <a:xfrm>
            <a:off x="2065343" y="1020747"/>
            <a:ext cx="5255176" cy="5171089"/>
          </a:xfrm>
          <a:prstGeom prst="blockArc">
            <a:avLst>
              <a:gd name="adj1" fmla="val 10800000"/>
              <a:gd name="adj2" fmla="val 10800000"/>
              <a:gd name="adj3" fmla="val 12748"/>
            </a:avLst>
          </a:prstGeom>
          <a:solidFill>
            <a:srgbClr val="39639D">
              <a:lumMod val="20000"/>
              <a:lumOff val="80000"/>
              <a:alpha val="1000"/>
            </a:srgbClr>
          </a:solidFill>
          <a:ln w="9525" cap="flat" cmpd="sng" algn="ctr">
            <a:noFill/>
            <a:prstDash val="solid"/>
            <a:round/>
            <a:headEnd type="none" w="med" len="med"/>
            <a:tailEnd type="none" w="med" len="med"/>
          </a:ln>
          <a:effectLst>
            <a:glow rad="228600">
              <a:srgbClr val="39639D">
                <a:satMod val="175000"/>
                <a:alpha val="40000"/>
              </a:srgbClr>
            </a:glow>
            <a:softEdge rad="63500"/>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500" b="1" i="0" u="none" strike="noStrike" kern="0" cap="none" spc="0" normalizeH="0" baseline="0" noProof="0" dirty="0">
              <a:ln>
                <a:noFill/>
              </a:ln>
              <a:solidFill>
                <a:prstClr val="black"/>
              </a:solidFill>
              <a:effectLst/>
              <a:uLnTx/>
              <a:uFillTx/>
              <a:latin typeface="Arial" charset="0"/>
              <a:cs typeface="Arial" charset="0"/>
            </a:endParaRPr>
          </a:p>
        </p:txBody>
      </p:sp>
      <p:graphicFrame>
        <p:nvGraphicFramePr>
          <p:cNvPr id="24" name="Content Placeholder 3"/>
          <p:cNvGraphicFramePr>
            <a:graphicFrameLocks/>
          </p:cNvGraphicFramePr>
          <p:nvPr/>
        </p:nvGraphicFramePr>
        <p:xfrm>
          <a:off x="1594985" y="1356005"/>
          <a:ext cx="6222093"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Rectangle 24"/>
          <p:cNvSpPr/>
          <p:nvPr/>
        </p:nvSpPr>
        <p:spPr>
          <a:xfrm>
            <a:off x="3290888" y="1665768"/>
            <a:ext cx="2909887" cy="677862"/>
          </a:xfrm>
          <a:prstGeom prst="rect">
            <a:avLst/>
          </a:prstGeom>
        </p:spPr>
        <p:txBody>
          <a:bodyPr wrap="none">
            <a:spAutoFit/>
          </a:bodyPr>
          <a:lstStyle/>
          <a:p>
            <a:pPr algn="ctr" defTabSz="914400" fontAlgn="base">
              <a:spcBef>
                <a:spcPct val="0"/>
              </a:spcBef>
              <a:spcAft>
                <a:spcPct val="0"/>
              </a:spcAft>
              <a:defRPr/>
            </a:pPr>
            <a:r>
              <a:rPr lang="en-US" sz="38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Environment</a:t>
            </a:r>
          </a:p>
        </p:txBody>
      </p:sp>
      <p:sp>
        <p:nvSpPr>
          <p:cNvPr id="26" name="Rectangle 25"/>
          <p:cNvSpPr/>
          <p:nvPr/>
        </p:nvSpPr>
        <p:spPr>
          <a:xfrm>
            <a:off x="3643313" y="2548418"/>
            <a:ext cx="2168525" cy="584200"/>
          </a:xfrm>
          <a:prstGeom prst="rect">
            <a:avLst/>
          </a:prstGeom>
        </p:spPr>
        <p:txBody>
          <a:bodyPr wrap="none">
            <a:spAutoFit/>
          </a:bodyPr>
          <a:lstStyle/>
          <a:p>
            <a:pPr algn="ctr" defTabSz="914400" fontAlgn="base">
              <a:spcBef>
                <a:spcPct val="0"/>
              </a:spcBef>
              <a:spcAft>
                <a:spcPct val="0"/>
              </a:spcAft>
              <a:defRPr/>
            </a:pPr>
            <a:r>
              <a:rPr lang="en-US" sz="32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Leadership</a:t>
            </a:r>
          </a:p>
        </p:txBody>
      </p:sp>
      <p:sp>
        <p:nvSpPr>
          <p:cNvPr id="27" name="Rectangle 26"/>
          <p:cNvSpPr/>
          <p:nvPr/>
        </p:nvSpPr>
        <p:spPr>
          <a:xfrm>
            <a:off x="3827463" y="3496155"/>
            <a:ext cx="1830387" cy="554038"/>
          </a:xfrm>
          <a:prstGeom prst="rect">
            <a:avLst/>
          </a:prstGeom>
        </p:spPr>
        <p:txBody>
          <a:bodyPr wrap="none">
            <a:spAutoFit/>
          </a:bodyPr>
          <a:lstStyle/>
          <a:p>
            <a:pPr algn="ctr" defTabSz="914400" fontAlgn="base">
              <a:spcBef>
                <a:spcPct val="0"/>
              </a:spcBef>
              <a:spcAft>
                <a:spcPct val="0"/>
              </a:spcAft>
              <a:defRPr/>
            </a:pPr>
            <a:r>
              <a:rPr lang="en-US" sz="30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Behaviors</a:t>
            </a:r>
          </a:p>
        </p:txBody>
      </p:sp>
      <p:sp>
        <p:nvSpPr>
          <p:cNvPr id="28" name="Rectangle 27"/>
          <p:cNvSpPr/>
          <p:nvPr/>
        </p:nvSpPr>
        <p:spPr>
          <a:xfrm>
            <a:off x="4141788" y="4501043"/>
            <a:ext cx="1189037" cy="954087"/>
          </a:xfrm>
          <a:prstGeom prst="rect">
            <a:avLst/>
          </a:prstGeom>
        </p:spPr>
        <p:txBody>
          <a:bodyPr wrap="none">
            <a:spAutoFit/>
          </a:bodyPr>
          <a:lstStyle/>
          <a:p>
            <a:pPr algn="ctr" defTabSz="914400" fontAlgn="base">
              <a:spcBef>
                <a:spcPct val="0"/>
              </a:spcBef>
              <a:spcAft>
                <a:spcPct val="0"/>
              </a:spcAft>
              <a:defRPr/>
            </a:pPr>
            <a:r>
              <a:rPr lang="en-US" sz="28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Core</a:t>
            </a:r>
          </a:p>
          <a:p>
            <a:pPr algn="ctr" defTabSz="914400" fontAlgn="base">
              <a:spcBef>
                <a:spcPct val="0"/>
              </a:spcBef>
              <a:spcAft>
                <a:spcPct val="0"/>
              </a:spcAft>
              <a:defRPr/>
            </a:pPr>
            <a:r>
              <a:rPr lang="en-US" sz="2800" b="1" dirty="0">
                <a:solidFill>
                  <a:prstClr val="white"/>
                </a:solidFill>
                <a:effectLst>
                  <a:outerShdw blurRad="50800" dist="38100" dir="8100000" algn="tr" rotWithShape="0">
                    <a:prstClr val="black">
                      <a:alpha val="40000"/>
                    </a:prstClr>
                  </a:outerShdw>
                </a:effectLst>
                <a:latin typeface="Times New Roman" pitchFamily="18" charset="0"/>
                <a:cs typeface="Arial" charset="0"/>
              </a:rPr>
              <a:t>Values</a:t>
            </a:r>
          </a:p>
        </p:txBody>
      </p:sp>
      <p:sp>
        <p:nvSpPr>
          <p:cNvPr id="29" name="Rectangle 28"/>
          <p:cNvSpPr/>
          <p:nvPr/>
        </p:nvSpPr>
        <p:spPr>
          <a:xfrm>
            <a:off x="854845" y="898286"/>
            <a:ext cx="3924921" cy="1446550"/>
          </a:xfrm>
          <a:prstGeom prst="rect">
            <a:avLst/>
          </a:prstGeom>
          <a:noFill/>
          <a:effectLst>
            <a:outerShdw blurRad="50800" dist="50800" dir="5400000" algn="ctr" rotWithShape="0">
              <a:srgbClr val="000000">
                <a:alpha val="63000"/>
              </a:srgbClr>
            </a:outerShdw>
          </a:effectLst>
          <a:scene3d>
            <a:camera prst="perspectiveContrastingRightFacing" fov="7200000">
              <a:rot lat="1499908" lon="19343991" rev="590354"/>
            </a:camera>
            <a:lightRig rig="threePt" dir="t"/>
          </a:scene3d>
          <a:sp3d z="-6350"/>
        </p:spPr>
        <p:txBody>
          <a:bodyPr wrap="none">
            <a:spAutoFit/>
            <a:scene3d>
              <a:camera prst="orthographicFront"/>
              <a:lightRig rig="flat" dir="tl">
                <a:rot lat="0" lon="0" rev="6600000"/>
              </a:lightRig>
            </a:scene3d>
          </a:bodyPr>
          <a:lstStyle/>
          <a:p>
            <a:pPr algn="ctr" defTabSz="914400" fontAlgn="base">
              <a:spcBef>
                <a:spcPct val="0"/>
              </a:spcBef>
              <a:spcAft>
                <a:spcPct val="0"/>
              </a:spcAft>
              <a:defRPr/>
            </a:pPr>
            <a:r>
              <a:rPr lang="en-US" sz="8800" b="1" dirty="0">
                <a:ln w="11430"/>
                <a:gradFill>
                  <a:gsLst>
                    <a:gs pos="0">
                      <a:srgbClr val="DA1F28">
                        <a:tint val="70000"/>
                        <a:satMod val="245000"/>
                      </a:srgbClr>
                    </a:gs>
                    <a:gs pos="75000">
                      <a:srgbClr val="DA1F28">
                        <a:tint val="90000"/>
                        <a:shade val="60000"/>
                        <a:satMod val="240000"/>
                      </a:srgbClr>
                    </a:gs>
                    <a:gs pos="100000">
                      <a:srgbClr val="DA1F28">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Arial" charset="0"/>
              </a:rPr>
              <a:t>Culture</a:t>
            </a:r>
          </a:p>
        </p:txBody>
      </p:sp>
      <p:sp>
        <p:nvSpPr>
          <p:cNvPr id="30" name="Down Arrow 29"/>
          <p:cNvSpPr/>
          <p:nvPr/>
        </p:nvSpPr>
        <p:spPr bwMode="auto">
          <a:xfrm rot="18308095">
            <a:off x="2786062" y="2723043"/>
            <a:ext cx="531813" cy="2312988"/>
          </a:xfrm>
          <a:prstGeom prst="downArrow">
            <a:avLst/>
          </a:prstGeom>
          <a:solidFill>
            <a:srgbClr val="C00000"/>
          </a:solidFill>
          <a:ln w="9525" cap="flat" cmpd="sng" algn="ctr">
            <a:solidFill>
              <a:sysClr val="windowText" lastClr="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Garamond" pitchFamily="18" charset="0"/>
              <a:cs typeface="Arial" charset="0"/>
            </a:endParaRPr>
          </a:p>
        </p:txBody>
      </p:sp>
      <p:sp>
        <p:nvSpPr>
          <p:cNvPr id="31" name="Down Arrow 30"/>
          <p:cNvSpPr/>
          <p:nvPr/>
        </p:nvSpPr>
        <p:spPr bwMode="auto">
          <a:xfrm rot="13578548">
            <a:off x="5960269" y="2417449"/>
            <a:ext cx="512763" cy="2397125"/>
          </a:xfrm>
          <a:prstGeom prst="downArrow">
            <a:avLst/>
          </a:prstGeom>
          <a:solidFill>
            <a:srgbClr val="C00000"/>
          </a:solidFill>
          <a:ln w="9525" cap="flat" cmpd="sng" algn="ctr">
            <a:solidFill>
              <a:sysClr val="windowText" lastClr="000000"/>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none"/>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Garamond" pitchFamily="18" charset="0"/>
              <a:cs typeface="Arial" charset="0"/>
            </a:endParaRPr>
          </a:p>
        </p:txBody>
      </p:sp>
    </p:spTree>
    <p:custDataLst>
      <p:tags r:id="rId1"/>
    </p:custDataLst>
    <p:extLst>
      <p:ext uri="{BB962C8B-B14F-4D97-AF65-F5344CB8AC3E}">
        <p14:creationId xmlns:p14="http://schemas.microsoft.com/office/powerpoint/2010/main" val="38176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4">
                                            <p:graphicEl>
                                              <a:dgm id="{0EE0F8B0-0D76-44FD-89CA-A771F3149518}"/>
                                            </p:graphicEl>
                                          </p:spTgt>
                                        </p:tgtEl>
                                        <p:attrNameLst>
                                          <p:attrName>style.visibility</p:attrName>
                                        </p:attrNameLst>
                                      </p:cBhvr>
                                      <p:to>
                                        <p:strVal val="visible"/>
                                      </p:to>
                                    </p:set>
                                    <p:animEffect transition="in" filter="fade">
                                      <p:cBhvr>
                                        <p:cTn id="7" dur="1000"/>
                                        <p:tgtEl>
                                          <p:spTgt spid="24">
                                            <p:graphicEl>
                                              <a:dgm id="{0EE0F8B0-0D76-44FD-89CA-A771F3149518}"/>
                                            </p:graphicEl>
                                          </p:spTgt>
                                        </p:tgtEl>
                                      </p:cBhvr>
                                    </p:animEffect>
                                    <p:anim calcmode="lin" valueType="num">
                                      <p:cBhvr>
                                        <p:cTn id="8" dur="1000" fill="hold"/>
                                        <p:tgtEl>
                                          <p:spTgt spid="24">
                                            <p:graphicEl>
                                              <a:dgm id="{0EE0F8B0-0D76-44FD-89CA-A771F3149518}"/>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24">
                                            <p:graphicEl>
                                              <a:dgm id="{0EE0F8B0-0D76-44FD-89CA-A771F3149518}"/>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graphicEl>
                                              <a:dgm id="{0EE0F8B0-0D76-44FD-89CA-A771F3149518}"/>
                                            </p:graphic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dissolv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
                                            <p:graphicEl>
                                              <a:dgm id="{51A200F8-A069-496F-B28F-D8649CEDEE63}"/>
                                            </p:graphicEl>
                                          </p:spTgt>
                                        </p:tgtEl>
                                        <p:attrNameLst>
                                          <p:attrName>style.visibility</p:attrName>
                                        </p:attrNameLst>
                                      </p:cBhvr>
                                      <p:to>
                                        <p:strVal val="visible"/>
                                      </p:to>
                                    </p:set>
                                    <p:anim calcmode="lin" valueType="num">
                                      <p:cBhvr>
                                        <p:cTn id="19" dur="500" fill="hold"/>
                                        <p:tgtEl>
                                          <p:spTgt spid="24">
                                            <p:graphicEl>
                                              <a:dgm id="{51A200F8-A069-496F-B28F-D8649CEDEE63}"/>
                                            </p:graphicEl>
                                          </p:spTgt>
                                        </p:tgtEl>
                                        <p:attrNameLst>
                                          <p:attrName>ppt_w</p:attrName>
                                        </p:attrNameLst>
                                      </p:cBhvr>
                                      <p:tavLst>
                                        <p:tav tm="0">
                                          <p:val>
                                            <p:fltVal val="0"/>
                                          </p:val>
                                        </p:tav>
                                        <p:tav tm="100000">
                                          <p:val>
                                            <p:strVal val="#ppt_w"/>
                                          </p:val>
                                        </p:tav>
                                      </p:tavLst>
                                    </p:anim>
                                    <p:anim calcmode="lin" valueType="num">
                                      <p:cBhvr>
                                        <p:cTn id="20" dur="500" fill="hold"/>
                                        <p:tgtEl>
                                          <p:spTgt spid="24">
                                            <p:graphicEl>
                                              <a:dgm id="{51A200F8-A069-496F-B28F-D8649CEDEE63}"/>
                                            </p:graphic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4">
                                            <p:graphicEl>
                                              <a:dgm id="{0D5D396D-7645-46F8-A50A-A0BA4B7EAA1B}"/>
                                            </p:graphicEl>
                                          </p:spTgt>
                                        </p:tgtEl>
                                        <p:attrNameLst>
                                          <p:attrName>style.visibility</p:attrName>
                                        </p:attrNameLst>
                                      </p:cBhvr>
                                      <p:to>
                                        <p:strVal val="visible"/>
                                      </p:to>
                                    </p:set>
                                    <p:anim calcmode="lin" valueType="num">
                                      <p:cBhvr>
                                        <p:cTn id="29" dur="500" fill="hold"/>
                                        <p:tgtEl>
                                          <p:spTgt spid="24">
                                            <p:graphicEl>
                                              <a:dgm id="{0D5D396D-7645-46F8-A50A-A0BA4B7EAA1B}"/>
                                            </p:graphicEl>
                                          </p:spTgt>
                                        </p:tgtEl>
                                        <p:attrNameLst>
                                          <p:attrName>ppt_w</p:attrName>
                                        </p:attrNameLst>
                                      </p:cBhvr>
                                      <p:tavLst>
                                        <p:tav tm="0">
                                          <p:val>
                                            <p:fltVal val="0"/>
                                          </p:val>
                                        </p:tav>
                                        <p:tav tm="100000">
                                          <p:val>
                                            <p:strVal val="#ppt_w"/>
                                          </p:val>
                                        </p:tav>
                                      </p:tavLst>
                                    </p:anim>
                                    <p:anim calcmode="lin" valueType="num">
                                      <p:cBhvr>
                                        <p:cTn id="30" dur="500" fill="hold"/>
                                        <p:tgtEl>
                                          <p:spTgt spid="24">
                                            <p:graphicEl>
                                              <a:dgm id="{0D5D396D-7645-46F8-A50A-A0BA4B7EAA1B}"/>
                                            </p:graphicEl>
                                          </p:spTgt>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dissolv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4">
                                            <p:graphicEl>
                                              <a:dgm id="{4849E7FF-0AC6-40A0-B168-52401B942E63}"/>
                                            </p:graphicEl>
                                          </p:spTgt>
                                        </p:tgtEl>
                                        <p:attrNameLst>
                                          <p:attrName>style.visibility</p:attrName>
                                        </p:attrNameLst>
                                      </p:cBhvr>
                                      <p:to>
                                        <p:strVal val="visible"/>
                                      </p:to>
                                    </p:set>
                                    <p:anim calcmode="lin" valueType="num">
                                      <p:cBhvr>
                                        <p:cTn id="39" dur="500" fill="hold"/>
                                        <p:tgtEl>
                                          <p:spTgt spid="24">
                                            <p:graphicEl>
                                              <a:dgm id="{4849E7FF-0AC6-40A0-B168-52401B942E63}"/>
                                            </p:graphicEl>
                                          </p:spTgt>
                                        </p:tgtEl>
                                        <p:attrNameLst>
                                          <p:attrName>ppt_w</p:attrName>
                                        </p:attrNameLst>
                                      </p:cBhvr>
                                      <p:tavLst>
                                        <p:tav tm="0">
                                          <p:val>
                                            <p:fltVal val="0"/>
                                          </p:val>
                                        </p:tav>
                                        <p:tav tm="100000">
                                          <p:val>
                                            <p:strVal val="#ppt_w"/>
                                          </p:val>
                                        </p:tav>
                                      </p:tavLst>
                                    </p:anim>
                                    <p:anim calcmode="lin" valueType="num">
                                      <p:cBhvr>
                                        <p:cTn id="40" dur="500" fill="hold"/>
                                        <p:tgtEl>
                                          <p:spTgt spid="24">
                                            <p:graphicEl>
                                              <a:dgm id="{4849E7FF-0AC6-40A0-B168-52401B942E63}"/>
                                            </p:graphicEl>
                                          </p:spTgt>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dissolv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dissolve">
                                      <p:cBhvr>
                                        <p:cTn id="49" dur="2000"/>
                                        <p:tgtEl>
                                          <p:spTgt spid="23"/>
                                        </p:tgtEl>
                                      </p:cBhvr>
                                    </p:animEffect>
                                  </p:childTnLst>
                                </p:cTn>
                              </p:par>
                            </p:childTnLst>
                          </p:cTn>
                        </p:par>
                        <p:par>
                          <p:cTn id="50" fill="hold">
                            <p:stCondLst>
                              <p:cond delay="2000"/>
                            </p:stCondLst>
                            <p:childTnLst>
                              <p:par>
                                <p:cTn id="51" presetID="9" presetClass="entr" presetSubtype="0"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2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1000"/>
                                        <p:tgtEl>
                                          <p:spTgt spid="31"/>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rev="1"/>
        </p:bldSub>
      </p:bldGraphic>
      <p:bldP spid="25" grpId="0"/>
      <p:bldP spid="26" grpId="0"/>
      <p:bldP spid="27" grpId="0"/>
      <p:bldP spid="28"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Grp="1" noChangeAspect="1"/>
          </p:cNvGraphicFramePr>
          <p:nvPr>
            <p:ph sz="half" idx="4294967295"/>
            <p:extLst>
              <p:ext uri="{D42A27DB-BD31-4B8C-83A1-F6EECF244321}">
                <p14:modId xmlns:p14="http://schemas.microsoft.com/office/powerpoint/2010/main" val="1120032893"/>
              </p:ext>
            </p:extLst>
          </p:nvPr>
        </p:nvGraphicFramePr>
        <p:xfrm>
          <a:off x="219456" y="1048017"/>
          <a:ext cx="8543544" cy="4929192"/>
        </p:xfrm>
        <a:graphic>
          <a:graphicData uri="http://schemas.openxmlformats.org/drawingml/2006/chart">
            <c:chart xmlns:c="http://schemas.openxmlformats.org/drawingml/2006/chart" xmlns:r="http://schemas.openxmlformats.org/officeDocument/2006/relationships" r:id="rId4"/>
          </a:graphicData>
        </a:graphic>
      </p:graphicFrame>
      <p:sp>
        <p:nvSpPr>
          <p:cNvPr id="24584" name="Rectangle 5"/>
          <p:cNvSpPr>
            <a:spLocks noGrp="1" noChangeArrowheads="1"/>
          </p:cNvSpPr>
          <p:nvPr>
            <p:ph type="title" idx="4294967295"/>
          </p:nvPr>
        </p:nvSpPr>
        <p:spPr>
          <a:xfrm>
            <a:off x="457200" y="465507"/>
            <a:ext cx="8229600" cy="484650"/>
          </a:xfrm>
          <a:noFill/>
        </p:spPr>
        <p:txBody>
          <a:bodyPr>
            <a:noAutofit/>
          </a:bodyPr>
          <a:lstStyle/>
          <a:p>
            <a:r>
              <a:rPr lang="en-US" dirty="0">
                <a:solidFill>
                  <a:srgbClr val="006600"/>
                </a:solidFill>
                <a:effectLst>
                  <a:outerShdw blurRad="38100" dist="38100" dir="2700000" algn="tl">
                    <a:srgbClr val="000000">
                      <a:alpha val="43137"/>
                    </a:srgbClr>
                  </a:outerShdw>
                </a:effectLst>
                <a:latin typeface="Arial Narrow MT"/>
              </a:rPr>
              <a:t>After STEP: </a:t>
            </a:r>
            <a:r>
              <a:rPr lang="en-US" dirty="0">
                <a:latin typeface="Arial Narrow MT"/>
              </a:rPr>
              <a:t>We are Hurting Less People</a:t>
            </a:r>
          </a:p>
        </p:txBody>
      </p:sp>
      <p:sp>
        <p:nvSpPr>
          <p:cNvPr id="2" name="TextBox 1"/>
          <p:cNvSpPr txBox="1"/>
          <p:nvPr/>
        </p:nvSpPr>
        <p:spPr>
          <a:xfrm>
            <a:off x="975867" y="5361512"/>
            <a:ext cx="6997300" cy="461665"/>
          </a:xfrm>
          <a:prstGeom prst="rect">
            <a:avLst/>
          </a:prstGeom>
          <a:noFill/>
        </p:spPr>
        <p:txBody>
          <a:bodyPr wrap="none" rtlCol="0">
            <a:spAutoFit/>
          </a:bodyPr>
          <a:lstStyle/>
          <a:p>
            <a:r>
              <a:rPr lang="en-US" sz="2400" b="1" dirty="0">
                <a:solidFill>
                  <a:srgbClr val="C00000"/>
                </a:solidFill>
              </a:rPr>
              <a:t>OSHA Recordable Rate for Construction Average = 3.8</a:t>
            </a:r>
          </a:p>
        </p:txBody>
      </p:sp>
    </p:spTree>
    <p:custDataLst>
      <p:tags r:id="rId1"/>
    </p:custDataLst>
    <p:extLst>
      <p:ext uri="{BB962C8B-B14F-4D97-AF65-F5344CB8AC3E}">
        <p14:creationId xmlns:p14="http://schemas.microsoft.com/office/powerpoint/2010/main" val="357421704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8" y="265472"/>
            <a:ext cx="8908218" cy="1047134"/>
          </a:xfrm>
        </p:spPr>
        <p:txBody>
          <a:bodyPr>
            <a:noAutofit/>
          </a:bodyPr>
          <a:lstStyle/>
          <a:p>
            <a:pPr algn="ctr"/>
            <a:r>
              <a:rPr lang="en-US" sz="4000" dirty="0">
                <a:solidFill>
                  <a:srgbClr val="960000"/>
                </a:solidFill>
                <a:effectLst>
                  <a:outerShdw blurRad="38100" dist="38100" dir="2700000" algn="tl">
                    <a:srgbClr val="000000">
                      <a:alpha val="43137"/>
                    </a:srgbClr>
                  </a:outerShdw>
                </a:effectLst>
                <a:latin typeface="+mj-lt"/>
                <a:ea typeface="+mn-ea"/>
              </a:rPr>
              <a:t>But</a:t>
            </a:r>
            <a:r>
              <a:rPr lang="en-US" sz="4000" dirty="0">
                <a:latin typeface="+mj-lt"/>
              </a:rPr>
              <a:t> our Serious Injuries haven’t improved!</a:t>
            </a:r>
          </a:p>
        </p:txBody>
      </p:sp>
      <p:sp>
        <p:nvSpPr>
          <p:cNvPr id="3" name="Content Placeholder 2"/>
          <p:cNvSpPr>
            <a:spLocks noGrp="1"/>
          </p:cNvSpPr>
          <p:nvPr>
            <p:ph idx="1"/>
          </p:nvPr>
        </p:nvSpPr>
        <p:spPr>
          <a:xfrm>
            <a:off x="457200" y="1387240"/>
            <a:ext cx="8229600" cy="5181600"/>
          </a:xfrm>
        </p:spPr>
        <p:txBody>
          <a:bodyPr/>
          <a:lstStyle/>
          <a:p>
            <a:pPr marL="0" indent="0">
              <a:buNone/>
            </a:pPr>
            <a:r>
              <a:rPr lang="en-US" sz="3600" b="1" dirty="0">
                <a:solidFill>
                  <a:srgbClr val="960000"/>
                </a:solidFill>
                <a:effectLst>
                  <a:outerShdw blurRad="38100" dist="38100" dir="2700000" algn="tl">
                    <a:srgbClr val="000000">
                      <a:alpha val="43137"/>
                    </a:srgbClr>
                  </a:outerShdw>
                </a:effectLst>
                <a:latin typeface="+mn-lt"/>
              </a:rPr>
              <a:t>SIIR Defined: </a:t>
            </a:r>
            <a:r>
              <a:rPr lang="en-US" sz="1800" b="1" dirty="0">
                <a:latin typeface="+mn-lt"/>
              </a:rPr>
              <a:t>(Krause &amp; Murray, 2014)</a:t>
            </a:r>
            <a:endParaRPr lang="en-US" sz="1800" b="1" dirty="0">
              <a:solidFill>
                <a:srgbClr val="960000"/>
              </a:solidFill>
              <a:effectLst>
                <a:outerShdw blurRad="38100" dist="38100" dir="2700000" algn="tl">
                  <a:srgbClr val="000000">
                    <a:alpha val="43137"/>
                  </a:srgbClr>
                </a:outerShdw>
              </a:effectLst>
              <a:latin typeface="+mn-lt"/>
            </a:endParaRPr>
          </a:p>
          <a:p>
            <a:pPr marL="0" indent="0">
              <a:buNone/>
            </a:pPr>
            <a:r>
              <a:rPr lang="en-US" b="1" dirty="0">
                <a:latin typeface="+mn-lt"/>
              </a:rPr>
              <a:t>Life-Threatening Injury:</a:t>
            </a:r>
          </a:p>
          <a:p>
            <a:pPr>
              <a:buFontTx/>
              <a:buChar char="-"/>
            </a:pPr>
            <a:r>
              <a:rPr lang="en-US" dirty="0">
                <a:solidFill>
                  <a:schemeClr val="tx2">
                    <a:lumMod val="50000"/>
                  </a:schemeClr>
                </a:solidFill>
                <a:latin typeface="+mn-lt"/>
              </a:rPr>
              <a:t>Significant loss of blood</a:t>
            </a:r>
          </a:p>
          <a:p>
            <a:pPr>
              <a:buFontTx/>
              <a:buChar char="-"/>
            </a:pPr>
            <a:r>
              <a:rPr lang="en-US" dirty="0">
                <a:solidFill>
                  <a:schemeClr val="tx2">
                    <a:lumMod val="50000"/>
                  </a:schemeClr>
                </a:solidFill>
                <a:latin typeface="+mn-lt"/>
              </a:rPr>
              <a:t>Trauma to vital organs</a:t>
            </a:r>
          </a:p>
          <a:p>
            <a:pPr>
              <a:buFontTx/>
              <a:buChar char="-"/>
            </a:pPr>
            <a:r>
              <a:rPr lang="en-US" dirty="0">
                <a:solidFill>
                  <a:schemeClr val="tx2">
                    <a:lumMod val="50000"/>
                  </a:schemeClr>
                </a:solidFill>
                <a:latin typeface="+mn-lt"/>
              </a:rPr>
              <a:t>Damage to brain or spinal column</a:t>
            </a:r>
          </a:p>
          <a:p>
            <a:pPr marL="0" indent="0">
              <a:buNone/>
            </a:pPr>
            <a:r>
              <a:rPr lang="en-US" b="1" dirty="0">
                <a:latin typeface="+mn-lt"/>
              </a:rPr>
              <a:t>Life-Altering Injury:</a:t>
            </a:r>
          </a:p>
          <a:p>
            <a:pPr marL="0" indent="0">
              <a:buNone/>
            </a:pPr>
            <a:r>
              <a:rPr lang="en-US" dirty="0">
                <a:latin typeface="+mn-lt"/>
              </a:rPr>
              <a:t>- </a:t>
            </a:r>
            <a:r>
              <a:rPr lang="en-US" dirty="0">
                <a:solidFill>
                  <a:schemeClr val="tx2">
                    <a:lumMod val="50000"/>
                  </a:schemeClr>
                </a:solidFill>
                <a:latin typeface="+mn-lt"/>
              </a:rPr>
              <a:t>Permanent or long-term impairment of loss of</a:t>
            </a:r>
            <a:br>
              <a:rPr lang="en-US" dirty="0">
                <a:solidFill>
                  <a:schemeClr val="tx2">
                    <a:lumMod val="50000"/>
                  </a:schemeClr>
                </a:solidFill>
                <a:latin typeface="+mn-lt"/>
              </a:rPr>
            </a:br>
            <a:r>
              <a:rPr lang="en-US" dirty="0">
                <a:solidFill>
                  <a:schemeClr val="tx2">
                    <a:lumMod val="50000"/>
                  </a:schemeClr>
                </a:solidFill>
                <a:latin typeface="+mn-lt"/>
              </a:rPr>
              <a:t>  internal organ, body function, or body part </a:t>
            </a:r>
            <a:br>
              <a:rPr lang="en-US" dirty="0">
                <a:solidFill>
                  <a:schemeClr val="tx2">
                    <a:lumMod val="50000"/>
                  </a:schemeClr>
                </a:solidFill>
                <a:latin typeface="+mn-lt"/>
              </a:rPr>
            </a:br>
            <a:endParaRPr lang="en-US" sz="1200" dirty="0">
              <a:solidFill>
                <a:schemeClr val="tx2">
                  <a:lumMod val="50000"/>
                </a:schemeClr>
              </a:solidFill>
              <a:latin typeface="+mn-lt"/>
            </a:endParaRPr>
          </a:p>
          <a:p>
            <a:pPr marL="0" indent="0">
              <a:buNone/>
            </a:pPr>
            <a:r>
              <a:rPr lang="en-US" b="1" dirty="0">
                <a:solidFill>
                  <a:srgbClr val="C00000"/>
                </a:solidFill>
                <a:effectLst>
                  <a:outerShdw blurRad="38100" dist="38100" dir="2700000" algn="tl">
                    <a:srgbClr val="000000">
                      <a:alpha val="43137"/>
                    </a:srgbClr>
                  </a:outerShdw>
                </a:effectLst>
                <a:latin typeface="+mn-lt"/>
              </a:rPr>
              <a:t>SIIR</a:t>
            </a:r>
            <a:r>
              <a:rPr lang="en-US" dirty="0">
                <a:solidFill>
                  <a:srgbClr val="C00000"/>
                </a:solidFill>
                <a:effectLst>
                  <a:outerShdw blurRad="38100" dist="38100" dir="2700000" algn="tl">
                    <a:srgbClr val="000000">
                      <a:alpha val="43137"/>
                    </a:srgbClr>
                  </a:outerShdw>
                </a:effectLst>
                <a:latin typeface="+mn-lt"/>
              </a:rPr>
              <a:t> = </a:t>
            </a:r>
            <a:r>
              <a:rPr lang="en-US" b="1" dirty="0">
                <a:solidFill>
                  <a:srgbClr val="C00000"/>
                </a:solidFill>
                <a:effectLst>
                  <a:outerShdw blurRad="38100" dist="38100" dir="2700000" algn="tl">
                    <a:srgbClr val="000000">
                      <a:alpha val="43137"/>
                    </a:srgbClr>
                  </a:outerShdw>
                </a:effectLst>
                <a:latin typeface="+mn-lt"/>
              </a:rPr>
              <a:t>S</a:t>
            </a:r>
            <a:r>
              <a:rPr lang="en-US" dirty="0">
                <a:solidFill>
                  <a:srgbClr val="C00000"/>
                </a:solidFill>
                <a:effectLst>
                  <a:outerShdw blurRad="38100" dist="38100" dir="2700000" algn="tl">
                    <a:srgbClr val="000000">
                      <a:alpha val="43137"/>
                    </a:srgbClr>
                  </a:outerShdw>
                </a:effectLst>
                <a:latin typeface="+mn-lt"/>
              </a:rPr>
              <a:t>erious </a:t>
            </a:r>
            <a:r>
              <a:rPr lang="en-US" b="1" dirty="0">
                <a:solidFill>
                  <a:srgbClr val="C00000"/>
                </a:solidFill>
                <a:effectLst>
                  <a:outerShdw blurRad="38100" dist="38100" dir="2700000" algn="tl">
                    <a:srgbClr val="000000">
                      <a:alpha val="43137"/>
                    </a:srgbClr>
                  </a:outerShdw>
                </a:effectLst>
                <a:latin typeface="+mn-lt"/>
              </a:rPr>
              <a:t>I</a:t>
            </a:r>
            <a:r>
              <a:rPr lang="en-US" dirty="0">
                <a:solidFill>
                  <a:srgbClr val="C00000"/>
                </a:solidFill>
                <a:effectLst>
                  <a:outerShdw blurRad="38100" dist="38100" dir="2700000" algn="tl">
                    <a:srgbClr val="000000">
                      <a:alpha val="43137"/>
                    </a:srgbClr>
                  </a:outerShdw>
                </a:effectLst>
                <a:latin typeface="+mn-lt"/>
              </a:rPr>
              <a:t>njury/Fatality </a:t>
            </a:r>
            <a:r>
              <a:rPr lang="en-US" b="1" dirty="0">
                <a:solidFill>
                  <a:srgbClr val="C00000"/>
                </a:solidFill>
                <a:effectLst>
                  <a:outerShdw blurRad="38100" dist="38100" dir="2700000" algn="tl">
                    <a:srgbClr val="000000">
                      <a:alpha val="43137"/>
                    </a:srgbClr>
                  </a:outerShdw>
                </a:effectLst>
                <a:latin typeface="+mn-lt"/>
              </a:rPr>
              <a:t>I</a:t>
            </a:r>
            <a:r>
              <a:rPr lang="en-US" dirty="0">
                <a:solidFill>
                  <a:srgbClr val="C00000"/>
                </a:solidFill>
                <a:effectLst>
                  <a:outerShdw blurRad="38100" dist="38100" dir="2700000" algn="tl">
                    <a:srgbClr val="000000">
                      <a:alpha val="43137"/>
                    </a:srgbClr>
                  </a:outerShdw>
                </a:effectLst>
                <a:latin typeface="+mn-lt"/>
              </a:rPr>
              <a:t>ncident </a:t>
            </a:r>
            <a:r>
              <a:rPr lang="en-US" b="1" dirty="0">
                <a:solidFill>
                  <a:srgbClr val="C00000"/>
                </a:solidFill>
                <a:effectLst>
                  <a:outerShdw blurRad="38100" dist="38100" dir="2700000" algn="tl">
                    <a:srgbClr val="000000">
                      <a:alpha val="43137"/>
                    </a:srgbClr>
                  </a:outerShdw>
                </a:effectLst>
                <a:latin typeface="+mn-lt"/>
              </a:rPr>
              <a:t>R</a:t>
            </a:r>
            <a:r>
              <a:rPr lang="en-US" dirty="0">
                <a:solidFill>
                  <a:srgbClr val="C00000"/>
                </a:solidFill>
                <a:effectLst>
                  <a:outerShdw blurRad="38100" dist="38100" dir="2700000" algn="tl">
                    <a:srgbClr val="000000">
                      <a:alpha val="43137"/>
                    </a:srgbClr>
                  </a:outerShdw>
                </a:effectLst>
                <a:latin typeface="+mn-lt"/>
              </a:rPr>
              <a:t>ate</a:t>
            </a:r>
          </a:p>
        </p:txBody>
      </p:sp>
    </p:spTree>
    <p:custDataLst>
      <p:tags r:id="rId1"/>
    </p:custDataLst>
    <p:extLst>
      <p:ext uri="{BB962C8B-B14F-4D97-AF65-F5344CB8AC3E}">
        <p14:creationId xmlns:p14="http://schemas.microsoft.com/office/powerpoint/2010/main" val="246801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extLst>
              <p:ext uri="{D42A27DB-BD31-4B8C-83A1-F6EECF244321}">
                <p14:modId xmlns:p14="http://schemas.microsoft.com/office/powerpoint/2010/main" val="2558981836"/>
              </p:ext>
            </p:extLst>
          </p:nvPr>
        </p:nvGraphicFramePr>
        <p:xfrm>
          <a:off x="-275462" y="744802"/>
          <a:ext cx="9241909" cy="520402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0" y="160494"/>
            <a:ext cx="9144000" cy="1077218"/>
          </a:xfrm>
          <a:prstGeom prst="rect">
            <a:avLst/>
          </a:prstGeom>
          <a:noFill/>
        </p:spPr>
        <p:txBody>
          <a:bodyPr wrap="square" rtlCol="0">
            <a:spAutoFit/>
          </a:bodyPr>
          <a:lstStyle/>
          <a:p>
            <a:pPr algn="ctr"/>
            <a:r>
              <a:rPr lang="en-US" sz="3200" b="1" dirty="0">
                <a:solidFill>
                  <a:srgbClr val="1F497D"/>
                </a:solidFill>
                <a:latin typeface="+mj-lt"/>
                <a:ea typeface="+mj-ea"/>
                <a:cs typeface="Verdana"/>
              </a:rPr>
              <a:t>Our Serious Injury/Fatality Incidence Rate is Gradually Increasing </a:t>
            </a:r>
            <a:r>
              <a:rPr lang="en-US" sz="2400" b="1" dirty="0">
                <a:solidFill>
                  <a:srgbClr val="C00000"/>
                </a:solidFill>
                <a:latin typeface="+mj-lt"/>
                <a:ea typeface="+mj-ea"/>
                <a:cs typeface="Verdana"/>
              </a:rPr>
              <a:t>(SIIR) </a:t>
            </a:r>
          </a:p>
        </p:txBody>
      </p:sp>
    </p:spTree>
    <p:custDataLst>
      <p:tags r:id="rId1"/>
    </p:custDataLst>
    <p:extLst>
      <p:ext uri="{BB962C8B-B14F-4D97-AF65-F5344CB8AC3E}">
        <p14:creationId xmlns:p14="http://schemas.microsoft.com/office/powerpoint/2010/main" val="42194804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l="26666" t="18519" r="27083" b="27407"/>
          <a:stretch/>
        </p:blipFill>
        <p:spPr>
          <a:xfrm>
            <a:off x="-762000" y="0"/>
            <a:ext cx="10427917" cy="6858000"/>
          </a:xfrm>
          <a:prstGeom prst="rect">
            <a:avLst/>
          </a:prstGeom>
        </p:spPr>
      </p:pic>
    </p:spTree>
    <p:extLst>
      <p:ext uri="{BB962C8B-B14F-4D97-AF65-F5344CB8AC3E}">
        <p14:creationId xmlns:p14="http://schemas.microsoft.com/office/powerpoint/2010/main" val="36538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0" y="138430"/>
            <a:ext cx="9144000" cy="892175"/>
          </a:xfrm>
        </p:spPr>
        <p:txBody>
          <a:bodyPr lIns="91311" tIns="45657" rIns="91311" bIns="45657">
            <a:normAutofit/>
          </a:bodyPr>
          <a:lstStyle/>
          <a:p>
            <a:pPr algn="ctr"/>
            <a:r>
              <a:rPr lang="en-US" sz="3600" dirty="0">
                <a:latin typeface="+mj-lt"/>
              </a:rPr>
              <a:t>Bottom Line: People are Still Getting Hurt</a:t>
            </a:r>
          </a:p>
        </p:txBody>
      </p:sp>
      <p:grpSp>
        <p:nvGrpSpPr>
          <p:cNvPr id="68611" name="Group 22"/>
          <p:cNvGrpSpPr>
            <a:grpSpLocks/>
          </p:cNvGrpSpPr>
          <p:nvPr/>
        </p:nvGrpSpPr>
        <p:grpSpPr bwMode="auto">
          <a:xfrm>
            <a:off x="556889" y="2416175"/>
            <a:ext cx="6991350" cy="2667000"/>
            <a:chOff x="1009650" y="2876550"/>
            <a:chExt cx="6991350" cy="2667000"/>
          </a:xfrm>
        </p:grpSpPr>
        <p:grpSp>
          <p:nvGrpSpPr>
            <p:cNvPr id="68612" name="Group 20"/>
            <p:cNvGrpSpPr>
              <a:grpSpLocks/>
            </p:cNvGrpSpPr>
            <p:nvPr/>
          </p:nvGrpSpPr>
          <p:grpSpPr bwMode="auto">
            <a:xfrm>
              <a:off x="1778000" y="3038158"/>
              <a:ext cx="5321300" cy="2324100"/>
              <a:chOff x="1778000" y="2592070"/>
              <a:chExt cx="5321300" cy="2324100"/>
            </a:xfrm>
          </p:grpSpPr>
          <p:sp>
            <p:nvSpPr>
              <p:cNvPr id="68613" name="Arc 6"/>
              <p:cNvSpPr>
                <a:spLocks/>
              </p:cNvSpPr>
              <p:nvPr/>
            </p:nvSpPr>
            <p:spPr bwMode="auto">
              <a:xfrm flipV="1">
                <a:off x="1778000" y="4281170"/>
                <a:ext cx="1298575" cy="635000"/>
              </a:xfrm>
              <a:custGeom>
                <a:avLst/>
                <a:gdLst>
                  <a:gd name="T0" fmla="*/ 0 w 21149"/>
                  <a:gd name="T1" fmla="*/ 0 h 21600"/>
                  <a:gd name="T2" fmla="*/ 2147483647 w 21149"/>
                  <a:gd name="T3" fmla="*/ 2147483647 h 21600"/>
                  <a:gd name="T4" fmla="*/ 2147483647 w 21149"/>
                  <a:gd name="T5" fmla="*/ 2147483647 h 21600"/>
                  <a:gd name="T6" fmla="*/ 0 60000 65536"/>
                  <a:gd name="T7" fmla="*/ 0 60000 65536"/>
                  <a:gd name="T8" fmla="*/ 0 60000 65536"/>
                  <a:gd name="T9" fmla="*/ 0 w 21149"/>
                  <a:gd name="T10" fmla="*/ 0 h 21600"/>
                  <a:gd name="T11" fmla="*/ 21149 w 21149"/>
                  <a:gd name="T12" fmla="*/ 21600 h 21600"/>
                </a:gdLst>
                <a:ahLst/>
                <a:cxnLst>
                  <a:cxn ang="T6">
                    <a:pos x="T0" y="T1"/>
                  </a:cxn>
                  <a:cxn ang="T7">
                    <a:pos x="T2" y="T3"/>
                  </a:cxn>
                  <a:cxn ang="T8">
                    <a:pos x="T4" y="T5"/>
                  </a:cxn>
                </a:cxnLst>
                <a:rect l="T9" t="T10" r="T11" b="T12"/>
                <a:pathLst>
                  <a:path w="21149" h="21600" fill="none" extrusionOk="0">
                    <a:moveTo>
                      <a:pt x="0" y="0"/>
                    </a:moveTo>
                    <a:cubicBezTo>
                      <a:pt x="0" y="0"/>
                      <a:pt x="0" y="-1"/>
                      <a:pt x="1" y="0"/>
                    </a:cubicBezTo>
                    <a:cubicBezTo>
                      <a:pt x="10235" y="0"/>
                      <a:pt x="19065" y="7182"/>
                      <a:pt x="21148" y="17203"/>
                    </a:cubicBezTo>
                  </a:path>
                  <a:path w="21149" h="21600" stroke="0" extrusionOk="0">
                    <a:moveTo>
                      <a:pt x="0" y="0"/>
                    </a:moveTo>
                    <a:cubicBezTo>
                      <a:pt x="0" y="0"/>
                      <a:pt x="0" y="-1"/>
                      <a:pt x="1" y="0"/>
                    </a:cubicBezTo>
                    <a:cubicBezTo>
                      <a:pt x="10235" y="0"/>
                      <a:pt x="19065" y="7182"/>
                      <a:pt x="21148" y="17203"/>
                    </a:cubicBezTo>
                    <a:lnTo>
                      <a:pt x="1" y="21600"/>
                    </a:lnTo>
                    <a:close/>
                  </a:path>
                </a:pathLst>
              </a:custGeom>
              <a:noFill/>
              <a:ln w="38100">
                <a:solidFill>
                  <a:schemeClr val="tx1"/>
                </a:solidFill>
                <a:round/>
                <a:headEnd/>
                <a:tailEnd type="triangle" w="med" len="med"/>
              </a:ln>
            </p:spPr>
            <p:txBody>
              <a:bodyPr wrap="none" lIns="91311" tIns="45657" rIns="91311" bIns="45657" anchor="ctr"/>
              <a:lstStyle/>
              <a:p>
                <a:endParaRPr lang="en-US"/>
              </a:p>
            </p:txBody>
          </p:sp>
          <p:sp>
            <p:nvSpPr>
              <p:cNvPr id="68614" name="Arc 7"/>
              <p:cNvSpPr>
                <a:spLocks/>
              </p:cNvSpPr>
              <p:nvPr/>
            </p:nvSpPr>
            <p:spPr bwMode="auto">
              <a:xfrm flipV="1">
                <a:off x="3111500" y="3493770"/>
                <a:ext cx="1870075" cy="876300"/>
              </a:xfrm>
              <a:custGeom>
                <a:avLst/>
                <a:gdLst>
                  <a:gd name="T0" fmla="*/ 0 w 21149"/>
                  <a:gd name="T1" fmla="*/ 0 h 21600"/>
                  <a:gd name="T2" fmla="*/ 2147483647 w 21149"/>
                  <a:gd name="T3" fmla="*/ 2147483647 h 21600"/>
                  <a:gd name="T4" fmla="*/ 2147483647 w 21149"/>
                  <a:gd name="T5" fmla="*/ 2147483647 h 21600"/>
                  <a:gd name="T6" fmla="*/ 0 60000 65536"/>
                  <a:gd name="T7" fmla="*/ 0 60000 65536"/>
                  <a:gd name="T8" fmla="*/ 0 60000 65536"/>
                  <a:gd name="T9" fmla="*/ 0 w 21149"/>
                  <a:gd name="T10" fmla="*/ 0 h 21600"/>
                  <a:gd name="T11" fmla="*/ 21149 w 21149"/>
                  <a:gd name="T12" fmla="*/ 21600 h 21600"/>
                </a:gdLst>
                <a:ahLst/>
                <a:cxnLst>
                  <a:cxn ang="T6">
                    <a:pos x="T0" y="T1"/>
                  </a:cxn>
                  <a:cxn ang="T7">
                    <a:pos x="T2" y="T3"/>
                  </a:cxn>
                  <a:cxn ang="T8">
                    <a:pos x="T4" y="T5"/>
                  </a:cxn>
                </a:cxnLst>
                <a:rect l="T9" t="T10" r="T11" b="T12"/>
                <a:pathLst>
                  <a:path w="21149" h="21600" fill="none" extrusionOk="0">
                    <a:moveTo>
                      <a:pt x="0" y="0"/>
                    </a:moveTo>
                    <a:cubicBezTo>
                      <a:pt x="0" y="0"/>
                      <a:pt x="0" y="-1"/>
                      <a:pt x="1" y="0"/>
                    </a:cubicBezTo>
                    <a:cubicBezTo>
                      <a:pt x="10235" y="0"/>
                      <a:pt x="19065" y="7182"/>
                      <a:pt x="21148" y="17203"/>
                    </a:cubicBezTo>
                  </a:path>
                  <a:path w="21149" h="21600" stroke="0" extrusionOk="0">
                    <a:moveTo>
                      <a:pt x="0" y="0"/>
                    </a:moveTo>
                    <a:cubicBezTo>
                      <a:pt x="0" y="0"/>
                      <a:pt x="0" y="-1"/>
                      <a:pt x="1" y="0"/>
                    </a:cubicBezTo>
                    <a:cubicBezTo>
                      <a:pt x="10235" y="0"/>
                      <a:pt x="19065" y="7182"/>
                      <a:pt x="21148" y="17203"/>
                    </a:cubicBezTo>
                    <a:lnTo>
                      <a:pt x="1" y="21600"/>
                    </a:lnTo>
                    <a:close/>
                  </a:path>
                </a:pathLst>
              </a:custGeom>
              <a:noFill/>
              <a:ln w="38100">
                <a:solidFill>
                  <a:schemeClr val="tx1"/>
                </a:solidFill>
                <a:round/>
                <a:headEnd/>
                <a:tailEnd type="triangle" w="med" len="med"/>
              </a:ln>
            </p:spPr>
            <p:txBody>
              <a:bodyPr wrap="none" lIns="91311" tIns="45657" rIns="91311" bIns="45657" anchor="ctr"/>
              <a:lstStyle/>
              <a:p>
                <a:endParaRPr lang="en-US"/>
              </a:p>
            </p:txBody>
          </p:sp>
          <p:sp>
            <p:nvSpPr>
              <p:cNvPr id="68615" name="Arc 8"/>
              <p:cNvSpPr>
                <a:spLocks/>
              </p:cNvSpPr>
              <p:nvPr/>
            </p:nvSpPr>
            <p:spPr bwMode="auto">
              <a:xfrm flipV="1">
                <a:off x="5041900" y="2592070"/>
                <a:ext cx="2057400" cy="1079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triangle" w="med" len="med"/>
              </a:ln>
            </p:spPr>
            <p:txBody>
              <a:bodyPr wrap="none" lIns="91311" tIns="45657" rIns="91311" bIns="45657" anchor="ctr"/>
              <a:lstStyle/>
              <a:p>
                <a:endParaRPr lang="en-US"/>
              </a:p>
            </p:txBody>
          </p:sp>
        </p:grpSp>
        <p:grpSp>
          <p:nvGrpSpPr>
            <p:cNvPr id="68616" name="Group 9"/>
            <p:cNvGrpSpPr>
              <a:grpSpLocks/>
            </p:cNvGrpSpPr>
            <p:nvPr/>
          </p:nvGrpSpPr>
          <p:grpSpPr bwMode="auto">
            <a:xfrm>
              <a:off x="1009650" y="2876550"/>
              <a:ext cx="6991350" cy="2667000"/>
              <a:chOff x="651" y="1048"/>
              <a:chExt cx="3949" cy="1680"/>
            </a:xfrm>
          </p:grpSpPr>
          <p:sp>
            <p:nvSpPr>
              <p:cNvPr id="68617" name="Freeform 10"/>
              <p:cNvSpPr>
                <a:spLocks/>
              </p:cNvSpPr>
              <p:nvPr/>
            </p:nvSpPr>
            <p:spPr bwMode="auto">
              <a:xfrm>
                <a:off x="928" y="1048"/>
                <a:ext cx="3672" cy="1680"/>
              </a:xfrm>
              <a:custGeom>
                <a:avLst/>
                <a:gdLst>
                  <a:gd name="T0" fmla="*/ 0 w 2880"/>
                  <a:gd name="T1" fmla="*/ 0 h 1608"/>
                  <a:gd name="T2" fmla="*/ 0 w 2880"/>
                  <a:gd name="T3" fmla="*/ 8503 h 1608"/>
                  <a:gd name="T4" fmla="*/ 29433814 w 2880"/>
                  <a:gd name="T5" fmla="*/ 8503 h 1608"/>
                  <a:gd name="T6" fmla="*/ 0 60000 65536"/>
                  <a:gd name="T7" fmla="*/ 0 60000 65536"/>
                  <a:gd name="T8" fmla="*/ 0 60000 65536"/>
                  <a:gd name="T9" fmla="*/ 0 w 2880"/>
                  <a:gd name="T10" fmla="*/ 0 h 1608"/>
                  <a:gd name="T11" fmla="*/ 2880 w 2880"/>
                  <a:gd name="T12" fmla="*/ 1608 h 1608"/>
                </a:gdLst>
                <a:ahLst/>
                <a:cxnLst>
                  <a:cxn ang="T6">
                    <a:pos x="T0" y="T1"/>
                  </a:cxn>
                  <a:cxn ang="T7">
                    <a:pos x="T2" y="T3"/>
                  </a:cxn>
                  <a:cxn ang="T8">
                    <a:pos x="T4" y="T5"/>
                  </a:cxn>
                </a:cxnLst>
                <a:rect l="T9" t="T10" r="T11" b="T12"/>
                <a:pathLst>
                  <a:path w="2880" h="1608">
                    <a:moveTo>
                      <a:pt x="0" y="0"/>
                    </a:moveTo>
                    <a:lnTo>
                      <a:pt x="0" y="1608"/>
                    </a:lnTo>
                    <a:lnTo>
                      <a:pt x="2880" y="1608"/>
                    </a:lnTo>
                  </a:path>
                </a:pathLst>
              </a:custGeom>
              <a:noFill/>
              <a:ln w="38100">
                <a:solidFill>
                  <a:schemeClr val="tx2"/>
                </a:solidFill>
                <a:round/>
                <a:headEnd/>
                <a:tailEnd/>
              </a:ln>
            </p:spPr>
            <p:txBody>
              <a:bodyPr wrap="none" anchor="ctr"/>
              <a:lstStyle/>
              <a:p>
                <a:endParaRPr lang="en-US"/>
              </a:p>
            </p:txBody>
          </p:sp>
          <p:sp>
            <p:nvSpPr>
              <p:cNvPr id="68618" name="Text Box 11"/>
              <p:cNvSpPr txBox="1">
                <a:spLocks noChangeArrowheads="1"/>
              </p:cNvSpPr>
              <p:nvPr/>
            </p:nvSpPr>
            <p:spPr bwMode="auto">
              <a:xfrm rot="-5400000">
                <a:off x="1" y="1716"/>
                <a:ext cx="1525" cy="226"/>
              </a:xfrm>
              <a:prstGeom prst="rect">
                <a:avLst/>
              </a:prstGeom>
              <a:noFill/>
              <a:ln w="9525">
                <a:noFill/>
                <a:miter lim="800000"/>
                <a:headEnd/>
                <a:tailEnd/>
              </a:ln>
            </p:spPr>
            <p:txBody>
              <a:bodyPr wrap="none">
                <a:spAutoFit/>
              </a:bodyPr>
              <a:lstStyle/>
              <a:p>
                <a:pPr>
                  <a:tabLst>
                    <a:tab pos="401638" algn="l"/>
                  </a:tabLst>
                </a:pPr>
                <a:r>
                  <a:rPr lang="en-US" sz="2000" b="1">
                    <a:solidFill>
                      <a:srgbClr val="000000"/>
                    </a:solidFill>
                    <a:latin typeface="Times New Roman" pitchFamily="18" charset="0"/>
                    <a:cs typeface="Arial" pitchFamily="34" charset="0"/>
                  </a:rPr>
                  <a:t>Safety Improvement</a:t>
                </a:r>
              </a:p>
            </p:txBody>
          </p:sp>
        </p:grpSp>
      </p:grpSp>
      <p:sp>
        <p:nvSpPr>
          <p:cNvPr id="15" name="Text Box 15"/>
          <p:cNvSpPr txBox="1">
            <a:spLocks noChangeArrowheads="1"/>
          </p:cNvSpPr>
          <p:nvPr/>
        </p:nvSpPr>
        <p:spPr bwMode="auto">
          <a:xfrm>
            <a:off x="1325239" y="4046538"/>
            <a:ext cx="846138" cy="400050"/>
          </a:xfrm>
          <a:prstGeom prst="rect">
            <a:avLst/>
          </a:prstGeom>
          <a:noFill/>
          <a:ln w="9525">
            <a:noFill/>
            <a:miter lim="800000"/>
            <a:headEnd/>
            <a:tailEnd/>
          </a:ln>
        </p:spPr>
        <p:txBody>
          <a:bodyPr wrap="none" lIns="91311" tIns="45657" rIns="91311" bIns="45657">
            <a:spAutoFit/>
          </a:bodyPr>
          <a:lstStyle/>
          <a:p>
            <a:r>
              <a:rPr lang="en-US" sz="2000" b="1">
                <a:solidFill>
                  <a:srgbClr val="000099"/>
                </a:solidFill>
                <a:latin typeface="Times New Roman" pitchFamily="18" charset="0"/>
                <a:cs typeface="Arial" pitchFamily="34" charset="0"/>
              </a:rPr>
              <a:t>Good </a:t>
            </a:r>
          </a:p>
        </p:txBody>
      </p:sp>
      <p:sp>
        <p:nvSpPr>
          <p:cNvPr id="16" name="Text Box 16"/>
          <p:cNvSpPr txBox="1">
            <a:spLocks noChangeArrowheads="1"/>
          </p:cNvSpPr>
          <p:nvPr/>
        </p:nvSpPr>
        <p:spPr bwMode="auto">
          <a:xfrm>
            <a:off x="2984177" y="3527425"/>
            <a:ext cx="866775" cy="400050"/>
          </a:xfrm>
          <a:prstGeom prst="rect">
            <a:avLst/>
          </a:prstGeom>
          <a:noFill/>
          <a:ln w="9525">
            <a:noFill/>
            <a:miter lim="800000"/>
            <a:headEnd/>
            <a:tailEnd/>
          </a:ln>
        </p:spPr>
        <p:txBody>
          <a:bodyPr wrap="none" lIns="91311" tIns="45657" rIns="91311" bIns="45657">
            <a:spAutoFit/>
          </a:bodyPr>
          <a:lstStyle/>
          <a:p>
            <a:r>
              <a:rPr lang="en-US" sz="2000" b="1" dirty="0">
                <a:solidFill>
                  <a:srgbClr val="000099"/>
                </a:solidFill>
                <a:latin typeface="Times New Roman" pitchFamily="18" charset="0"/>
                <a:cs typeface="Arial" pitchFamily="34" charset="0"/>
              </a:rPr>
              <a:t>Better</a:t>
            </a:r>
          </a:p>
        </p:txBody>
      </p:sp>
      <p:sp>
        <p:nvSpPr>
          <p:cNvPr id="19" name="Text Box 15"/>
          <p:cNvSpPr txBox="1">
            <a:spLocks noChangeArrowheads="1"/>
          </p:cNvSpPr>
          <p:nvPr/>
        </p:nvSpPr>
        <p:spPr bwMode="auto">
          <a:xfrm>
            <a:off x="1071239" y="5235575"/>
            <a:ext cx="779463" cy="400050"/>
          </a:xfrm>
          <a:prstGeom prst="rect">
            <a:avLst/>
          </a:prstGeom>
          <a:noFill/>
          <a:ln w="9525">
            <a:noFill/>
            <a:miter lim="800000"/>
            <a:headEnd/>
            <a:tailEnd/>
          </a:ln>
        </p:spPr>
        <p:txBody>
          <a:bodyPr wrap="none" lIns="91311" tIns="45657" rIns="91311" bIns="45657">
            <a:spAutoFit/>
          </a:bodyPr>
          <a:lstStyle/>
          <a:p>
            <a:r>
              <a:rPr lang="en-US" sz="2000" b="1">
                <a:solidFill>
                  <a:srgbClr val="000000"/>
                </a:solidFill>
                <a:latin typeface="Times New Roman" pitchFamily="18" charset="0"/>
                <a:cs typeface="Arial" pitchFamily="34" charset="0"/>
              </a:rPr>
              <a:t>Good</a:t>
            </a:r>
          </a:p>
        </p:txBody>
      </p:sp>
      <p:sp>
        <p:nvSpPr>
          <p:cNvPr id="20" name="Text Box 15"/>
          <p:cNvSpPr txBox="1">
            <a:spLocks noChangeArrowheads="1"/>
          </p:cNvSpPr>
          <p:nvPr/>
        </p:nvSpPr>
        <p:spPr bwMode="auto">
          <a:xfrm>
            <a:off x="6710039" y="5235575"/>
            <a:ext cx="819150" cy="400050"/>
          </a:xfrm>
          <a:prstGeom prst="rect">
            <a:avLst/>
          </a:prstGeom>
          <a:noFill/>
          <a:ln w="9525">
            <a:noFill/>
            <a:miter lim="800000"/>
            <a:headEnd/>
            <a:tailEnd/>
          </a:ln>
        </p:spPr>
        <p:txBody>
          <a:bodyPr wrap="none" lIns="91311" tIns="45657" rIns="91311" bIns="45657">
            <a:spAutoFit/>
          </a:bodyPr>
          <a:lstStyle/>
          <a:p>
            <a:r>
              <a:rPr lang="en-US" sz="2000" b="1">
                <a:solidFill>
                  <a:srgbClr val="000000"/>
                </a:solidFill>
                <a:latin typeface="Times New Roman" pitchFamily="18" charset="0"/>
                <a:cs typeface="Arial" pitchFamily="34" charset="0"/>
              </a:rPr>
              <a:t>Great</a:t>
            </a:r>
          </a:p>
        </p:txBody>
      </p:sp>
      <p:sp>
        <p:nvSpPr>
          <p:cNvPr id="22" name="Notched Right Arrow 21"/>
          <p:cNvSpPr>
            <a:spLocks noChangeArrowheads="1"/>
          </p:cNvSpPr>
          <p:nvPr/>
        </p:nvSpPr>
        <p:spPr bwMode="auto">
          <a:xfrm>
            <a:off x="2061839" y="5311775"/>
            <a:ext cx="4495800" cy="228600"/>
          </a:xfrm>
          <a:prstGeom prst="notchedRightArrow">
            <a:avLst>
              <a:gd name="adj1" fmla="val 50000"/>
              <a:gd name="adj2" fmla="val 49986"/>
            </a:avLst>
          </a:prstGeom>
          <a:solidFill>
            <a:srgbClr val="000099"/>
          </a:solidFill>
          <a:ln w="9525" algn="ctr">
            <a:solidFill>
              <a:schemeClr val="tx1"/>
            </a:solidFill>
            <a:round/>
            <a:headEnd/>
            <a:tailEnd/>
          </a:ln>
        </p:spPr>
        <p:txBody>
          <a:bodyPr wrap="none" lIns="91311" tIns="45657" rIns="91311" bIns="45657" anchor="ctr"/>
          <a:lstStyle/>
          <a:p>
            <a:endParaRPr lang="en-US" sz="2400" b="1">
              <a:solidFill>
                <a:srgbClr val="000000"/>
              </a:solidFill>
              <a:latin typeface="Times New Roman" pitchFamily="18" charset="0"/>
              <a:cs typeface="Arial" pitchFamily="34" charset="0"/>
            </a:endParaRPr>
          </a:p>
        </p:txBody>
      </p:sp>
      <p:sp>
        <p:nvSpPr>
          <p:cNvPr id="33806" name="TextBox 22"/>
          <p:cNvSpPr txBox="1">
            <a:spLocks noChangeArrowheads="1"/>
          </p:cNvSpPr>
          <p:nvPr/>
        </p:nvSpPr>
        <p:spPr bwMode="auto">
          <a:xfrm>
            <a:off x="0" y="1304297"/>
            <a:ext cx="9144000" cy="646331"/>
          </a:xfrm>
          <a:prstGeom prst="rect">
            <a:avLst/>
          </a:prstGeom>
          <a:noFill/>
          <a:ln w="9525">
            <a:noFill/>
            <a:miter lim="800000"/>
            <a:headEnd/>
            <a:tailEnd/>
          </a:ln>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cs typeface="Arial" pitchFamily="34" charset="0"/>
              </a:rPr>
              <a:t>…we are not finished yet!</a:t>
            </a:r>
          </a:p>
        </p:txBody>
      </p:sp>
      <p:sp>
        <p:nvSpPr>
          <p:cNvPr id="24" name="TextBox 23"/>
          <p:cNvSpPr txBox="1">
            <a:spLocks noChangeArrowheads="1"/>
          </p:cNvSpPr>
          <p:nvPr/>
        </p:nvSpPr>
        <p:spPr bwMode="auto">
          <a:xfrm>
            <a:off x="94269" y="5635625"/>
            <a:ext cx="8927184" cy="461665"/>
          </a:xfrm>
          <a:prstGeom prst="rect">
            <a:avLst/>
          </a:prstGeom>
          <a:noFill/>
          <a:ln w="9525">
            <a:noFill/>
            <a:miter lim="800000"/>
            <a:headEnd/>
            <a:tailEnd/>
          </a:ln>
        </p:spPr>
        <p:txBody>
          <a:bodyPr wrap="square">
            <a:spAutoFit/>
          </a:bodyPr>
          <a:lstStyle/>
          <a:p>
            <a:pPr algn="ctr"/>
            <a:r>
              <a:rPr lang="en-US" sz="2400" b="1" dirty="0">
                <a:solidFill>
                  <a:srgbClr val="C00000"/>
                </a:solidFill>
                <a:latin typeface="Times New Roman" pitchFamily="18" charset="0"/>
                <a:cs typeface="Arial" pitchFamily="34" charset="0"/>
              </a:rPr>
              <a:t>We need a “</a:t>
            </a:r>
            <a:r>
              <a:rPr lang="en-US" sz="2400" b="1" i="1" dirty="0">
                <a:solidFill>
                  <a:srgbClr val="C00000"/>
                </a:solidFill>
                <a:latin typeface="Times New Roman" pitchFamily="18" charset="0"/>
                <a:cs typeface="Arial" pitchFamily="34" charset="0"/>
              </a:rPr>
              <a:t>STEP</a:t>
            </a:r>
            <a:r>
              <a:rPr lang="en-US" sz="2400" b="1" dirty="0">
                <a:solidFill>
                  <a:srgbClr val="C00000"/>
                </a:solidFill>
                <a:latin typeface="Times New Roman" pitchFamily="18" charset="0"/>
                <a:cs typeface="Arial" pitchFamily="34" charset="0"/>
              </a:rPr>
              <a:t>-Change” in our Safety Culture </a:t>
            </a:r>
          </a:p>
        </p:txBody>
      </p:sp>
      <p:sp>
        <p:nvSpPr>
          <p:cNvPr id="2" name="TextBox 1"/>
          <p:cNvSpPr txBox="1"/>
          <p:nvPr/>
        </p:nvSpPr>
        <p:spPr>
          <a:xfrm>
            <a:off x="4606970" y="2822055"/>
            <a:ext cx="1840964" cy="400110"/>
          </a:xfrm>
          <a:prstGeom prst="rect">
            <a:avLst/>
          </a:prstGeom>
          <a:noFill/>
        </p:spPr>
        <p:txBody>
          <a:bodyPr wrap="square" rtlCol="0">
            <a:spAutoFit/>
          </a:bodyPr>
          <a:lstStyle/>
          <a:p>
            <a:r>
              <a:rPr lang="en-US" sz="2000" b="1" dirty="0">
                <a:solidFill>
                  <a:srgbClr val="000099"/>
                </a:solidFill>
                <a:latin typeface="Times New Roman" pitchFamily="18" charset="0"/>
                <a:cs typeface="Arial" pitchFamily="34" charset="0"/>
              </a:rPr>
              <a:t>“Best in Class”</a:t>
            </a:r>
            <a:endParaRPr lang="en-US" sz="20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237126" y="2050680"/>
            <a:ext cx="2373000" cy="400110"/>
          </a:xfrm>
          <a:prstGeom prst="rect">
            <a:avLst/>
          </a:prstGeom>
          <a:noFill/>
        </p:spPr>
        <p:txBody>
          <a:bodyPr wrap="square" rtlCol="0">
            <a:spAutoFit/>
          </a:bodyPr>
          <a:lstStyle/>
          <a:p>
            <a:r>
              <a:rPr lang="en-US" sz="2000" b="1" dirty="0">
                <a:solidFill>
                  <a:srgbClr val="000099"/>
                </a:solidFill>
                <a:latin typeface="Times New Roman" pitchFamily="18" charset="0"/>
                <a:cs typeface="Arial" pitchFamily="34" charset="0"/>
              </a:rPr>
              <a:t>“WORLD CLASS”</a:t>
            </a:r>
            <a:endParaRPr lang="en-US" sz="20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910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806"/>
                                        </p:tgtEl>
                                        <p:attrNameLst>
                                          <p:attrName>style.visibility</p:attrName>
                                        </p:attrNameLst>
                                      </p:cBhvr>
                                      <p:to>
                                        <p:strVal val="visible"/>
                                      </p:to>
                                    </p:set>
                                    <p:animEffect transition="in" filter="dissolve">
                                      <p:cBhvr>
                                        <p:cTn id="7" dur="500"/>
                                        <p:tgtEl>
                                          <p:spTgt spid="338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dissolv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ppt_x</p:attrName>
                                        </p:attrNameLst>
                                      </p:cBhvr>
                                      <p:tavLst>
                                        <p:tav tm="0">
                                          <p:val>
                                            <p:strVal val="#ppt_x-#ppt_w/2"/>
                                          </p:val>
                                        </p:tav>
                                        <p:tav tm="100000">
                                          <p:val>
                                            <p:strVal val="#ppt_x"/>
                                          </p:val>
                                        </p:tav>
                                      </p:tavLst>
                                    </p:anim>
                                    <p:anim calcmode="lin" valueType="num">
                                      <p:cBhvr>
                                        <p:cTn id="24" dur="500" fill="hold"/>
                                        <p:tgtEl>
                                          <p:spTgt spid="22"/>
                                        </p:tgtEl>
                                        <p:attrNameLst>
                                          <p:attrName>ppt_y</p:attrName>
                                        </p:attrNameLst>
                                      </p:cBhvr>
                                      <p:tavLst>
                                        <p:tav tm="0">
                                          <p:val>
                                            <p:strVal val="#ppt_y"/>
                                          </p:val>
                                        </p:tav>
                                        <p:tav tm="100000">
                                          <p:val>
                                            <p:strVal val="#ppt_y"/>
                                          </p:val>
                                        </p:tav>
                                      </p:tavLst>
                                    </p:anim>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par>
                          <p:cTn id="31" fill="hold">
                            <p:stCondLst>
                              <p:cond delay="1500"/>
                            </p:stCondLst>
                            <p:childTnLst>
                              <p:par>
                                <p:cTn id="32" presetID="37"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900" decel="100000" fill="hold"/>
                                        <p:tgtEl>
                                          <p:spTgt spid="2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6" grpId="0" autoUpdateAnimBg="0"/>
      <p:bldP spid="19" grpId="0" autoUpdateAnimBg="0"/>
      <p:bldP spid="20" grpId="0" autoUpdateAnimBg="0"/>
      <p:bldP spid="22" grpId="0" animBg="1"/>
      <p:bldP spid="33806" grpId="0"/>
      <p:bldP spid="24" grpId="0"/>
      <p:bldP spid="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2849341"/>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38580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2"/>
          <p:cNvSpPr>
            <a:spLocks noGrp="1" noChangeArrowheads="1"/>
          </p:cNvSpPr>
          <p:nvPr>
            <p:ph type="title" idx="4294967295"/>
          </p:nvPr>
        </p:nvSpPr>
        <p:spPr>
          <a:xfrm>
            <a:off x="0" y="147480"/>
            <a:ext cx="9144000" cy="855406"/>
          </a:xfrm>
          <a:ln/>
        </p:spPr>
        <p:txBody>
          <a:bodyPr>
            <a:normAutofit/>
          </a:bodyPr>
          <a:lstStyle/>
          <a:p>
            <a:pPr algn="ctr"/>
            <a:r>
              <a:rPr lang="en-US" sz="4400" dirty="0">
                <a:latin typeface="+mj-lt"/>
              </a:rPr>
              <a:t>STEP – Process Overview</a:t>
            </a:r>
          </a:p>
        </p:txBody>
      </p:sp>
      <p:sp>
        <p:nvSpPr>
          <p:cNvPr id="30728" name="Rectangle 3"/>
          <p:cNvSpPr>
            <a:spLocks noGrp="1" noChangeArrowheads="1"/>
          </p:cNvSpPr>
          <p:nvPr>
            <p:ph sz="half" idx="4294967295"/>
          </p:nvPr>
        </p:nvSpPr>
        <p:spPr>
          <a:xfrm>
            <a:off x="173032" y="1166205"/>
            <a:ext cx="8793332" cy="4525963"/>
          </a:xfrm>
          <a:ln/>
        </p:spPr>
        <p:txBody>
          <a:bodyPr/>
          <a:lstStyle/>
          <a:p>
            <a:pPr>
              <a:spcBef>
                <a:spcPts val="1200"/>
              </a:spcBef>
              <a:buFont typeface="Wingdings" panose="05000000000000000000" pitchFamily="2" charset="2"/>
              <a:buChar char="Ø"/>
            </a:pPr>
            <a:r>
              <a:rPr lang="en-US" sz="2800" dirty="0">
                <a:solidFill>
                  <a:schemeClr val="tx1"/>
                </a:solidFill>
                <a:latin typeface="+mn-lt"/>
              </a:rPr>
              <a:t>STEP is an observation and feedback process. </a:t>
            </a:r>
            <a:r>
              <a:rPr lang="en-US" sz="2800" b="1" dirty="0">
                <a:solidFill>
                  <a:schemeClr val="tx1"/>
                </a:solidFill>
                <a:latin typeface="+mn-lt"/>
              </a:rPr>
              <a:t>It’s all about the conversation!</a:t>
            </a:r>
          </a:p>
          <a:p>
            <a:pPr>
              <a:spcBef>
                <a:spcPts val="1200"/>
              </a:spcBef>
              <a:buFont typeface="Wingdings" panose="05000000000000000000" pitchFamily="2" charset="2"/>
              <a:buChar char="Ø"/>
            </a:pPr>
            <a:r>
              <a:rPr lang="en-US" sz="2800" dirty="0">
                <a:latin typeface="+mn-lt"/>
              </a:rPr>
              <a:t>Work is observed…</a:t>
            </a:r>
          </a:p>
          <a:p>
            <a:pPr>
              <a:spcBef>
                <a:spcPts val="1200"/>
              </a:spcBef>
              <a:buFont typeface="Wingdings" panose="05000000000000000000" pitchFamily="2" charset="2"/>
              <a:buChar char="Ø"/>
            </a:pPr>
            <a:r>
              <a:rPr lang="en-US" sz="2800" dirty="0">
                <a:solidFill>
                  <a:schemeClr val="tx1"/>
                </a:solidFill>
                <a:latin typeface="+mn-lt"/>
              </a:rPr>
              <a:t>…feedback is then given on risky and safe behaviors, conditions &amp; processes. </a:t>
            </a:r>
          </a:p>
          <a:p>
            <a:pPr>
              <a:spcBef>
                <a:spcPts val="1200"/>
              </a:spcBef>
              <a:buFont typeface="Wingdings" panose="05000000000000000000" pitchFamily="2" charset="2"/>
              <a:buChar char="Ø"/>
            </a:pPr>
            <a:r>
              <a:rPr lang="en-US" sz="2800" dirty="0">
                <a:latin typeface="+mn-lt"/>
              </a:rPr>
              <a:t>Data is collected using checklists or mobile devices.</a:t>
            </a:r>
          </a:p>
          <a:p>
            <a:pPr>
              <a:spcBef>
                <a:spcPts val="1200"/>
              </a:spcBef>
              <a:buFont typeface="Wingdings" panose="05000000000000000000" pitchFamily="2" charset="2"/>
              <a:buChar char="Ø"/>
            </a:pPr>
            <a:r>
              <a:rPr lang="en-US" sz="2800" dirty="0">
                <a:solidFill>
                  <a:schemeClr val="tx1"/>
                </a:solidFill>
                <a:latin typeface="+mn-lt"/>
              </a:rPr>
              <a:t>The information is then analyzed, followed-up on, and communicated to </a:t>
            </a:r>
            <a:r>
              <a:rPr lang="en-US" sz="2800" u="sng" dirty="0">
                <a:solidFill>
                  <a:schemeClr val="tx1"/>
                </a:solidFill>
                <a:latin typeface="+mn-lt"/>
              </a:rPr>
              <a:t>everyone</a:t>
            </a:r>
            <a:r>
              <a:rPr lang="en-US" sz="2800" dirty="0">
                <a:solidFill>
                  <a:schemeClr val="tx1"/>
                </a:solidFill>
                <a:latin typeface="+mn-lt"/>
              </a:rPr>
              <a:t>.</a:t>
            </a:r>
          </a:p>
        </p:txBody>
      </p:sp>
    </p:spTree>
    <p:custDataLst>
      <p:tags r:id="rId1"/>
    </p:custDataLst>
    <p:extLst>
      <p:ext uri="{BB962C8B-B14F-4D97-AF65-F5344CB8AC3E}">
        <p14:creationId xmlns:p14="http://schemas.microsoft.com/office/powerpoint/2010/main" val="86007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8">
                                            <p:bg/>
                                          </p:spTgt>
                                        </p:tgtEl>
                                        <p:attrNameLst>
                                          <p:attrName>style.visibility</p:attrName>
                                        </p:attrNameLst>
                                      </p:cBhvr>
                                      <p:to>
                                        <p:strVal val="visible"/>
                                      </p:to>
                                    </p:set>
                                    <p:animEffect transition="in" filter="wipe(down)">
                                      <p:cBhvr>
                                        <p:cTn id="7" dur="500"/>
                                        <p:tgtEl>
                                          <p:spTgt spid="3072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8">
                                            <p:txEl>
                                              <p:pRg st="0" end="0"/>
                                            </p:txEl>
                                          </p:spTgt>
                                        </p:tgtEl>
                                        <p:attrNameLst>
                                          <p:attrName>style.visibility</p:attrName>
                                        </p:attrNameLst>
                                      </p:cBhvr>
                                      <p:to>
                                        <p:strVal val="visible"/>
                                      </p:to>
                                    </p:set>
                                    <p:animEffect transition="in" filter="wipe(down)">
                                      <p:cBhvr>
                                        <p:cTn id="12" dur="500"/>
                                        <p:tgtEl>
                                          <p:spTgt spid="307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8">
                                            <p:txEl>
                                              <p:pRg st="1" end="1"/>
                                            </p:txEl>
                                          </p:spTgt>
                                        </p:tgtEl>
                                        <p:attrNameLst>
                                          <p:attrName>style.visibility</p:attrName>
                                        </p:attrNameLst>
                                      </p:cBhvr>
                                      <p:to>
                                        <p:strVal val="visible"/>
                                      </p:to>
                                    </p:set>
                                    <p:animEffect transition="in" filter="wipe(down)">
                                      <p:cBhvr>
                                        <p:cTn id="17" dur="500"/>
                                        <p:tgtEl>
                                          <p:spTgt spid="307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8">
                                            <p:txEl>
                                              <p:pRg st="2" end="2"/>
                                            </p:txEl>
                                          </p:spTgt>
                                        </p:tgtEl>
                                        <p:attrNameLst>
                                          <p:attrName>style.visibility</p:attrName>
                                        </p:attrNameLst>
                                      </p:cBhvr>
                                      <p:to>
                                        <p:strVal val="visible"/>
                                      </p:to>
                                    </p:set>
                                    <p:animEffect transition="in" filter="wipe(down)">
                                      <p:cBhvr>
                                        <p:cTn id="22" dur="500"/>
                                        <p:tgtEl>
                                          <p:spTgt spid="307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728">
                                            <p:txEl>
                                              <p:pRg st="3" end="3"/>
                                            </p:txEl>
                                          </p:spTgt>
                                        </p:tgtEl>
                                        <p:attrNameLst>
                                          <p:attrName>style.visibility</p:attrName>
                                        </p:attrNameLst>
                                      </p:cBhvr>
                                      <p:to>
                                        <p:strVal val="visible"/>
                                      </p:to>
                                    </p:set>
                                    <p:animEffect transition="in" filter="wipe(down)">
                                      <p:cBhvr>
                                        <p:cTn id="27" dur="500"/>
                                        <p:tgtEl>
                                          <p:spTgt spid="307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728">
                                            <p:txEl>
                                              <p:pRg st="4" end="4"/>
                                            </p:txEl>
                                          </p:spTgt>
                                        </p:tgtEl>
                                        <p:attrNameLst>
                                          <p:attrName>style.visibility</p:attrName>
                                        </p:attrNameLst>
                                      </p:cBhvr>
                                      <p:to>
                                        <p:strVal val="visible"/>
                                      </p:to>
                                    </p:set>
                                    <p:animEffect transition="in" filter="wipe(down)">
                                      <p:cBhvr>
                                        <p:cTn id="32" dur="500"/>
                                        <p:tgtEl>
                                          <p:spTgt spid="307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Title 1"/>
          <p:cNvSpPr>
            <a:spLocks/>
          </p:cNvSpPr>
          <p:nvPr/>
        </p:nvSpPr>
        <p:spPr bwMode="auto">
          <a:xfrm>
            <a:off x="0" y="115825"/>
            <a:ext cx="9143999" cy="788988"/>
          </a:xfrm>
          <a:prstGeom prst="rect">
            <a:avLst/>
          </a:prstGeom>
          <a:noFill/>
          <a:ln w="9525">
            <a:noFill/>
            <a:miter lim="800000"/>
            <a:headEnd/>
            <a:tailEnd/>
          </a:ln>
        </p:spPr>
        <p:txBody>
          <a:bodyPr lIns="91407" tIns="45704" rIns="91407" bIns="45704" anchor="ctr"/>
          <a:lstStyle/>
          <a:p>
            <a:pPr algn="ctr">
              <a:spcBef>
                <a:spcPct val="0"/>
              </a:spcBef>
            </a:pPr>
            <a:r>
              <a:rPr lang="en-US" sz="3600" b="1" dirty="0">
                <a:solidFill>
                  <a:srgbClr val="1F497D"/>
                </a:solidFill>
                <a:latin typeface="Arial Narrow MT"/>
                <a:ea typeface="+mj-ea"/>
                <a:cs typeface="Verdana"/>
              </a:rPr>
              <a:t>STEP – Process Overview</a:t>
            </a:r>
          </a:p>
        </p:txBody>
      </p:sp>
      <p:sp>
        <p:nvSpPr>
          <p:cNvPr id="33800" name="Content Placeholder 2"/>
          <p:cNvSpPr>
            <a:spLocks/>
          </p:cNvSpPr>
          <p:nvPr/>
        </p:nvSpPr>
        <p:spPr bwMode="auto">
          <a:xfrm>
            <a:off x="347663" y="1008065"/>
            <a:ext cx="8582025" cy="3864991"/>
          </a:xfrm>
          <a:prstGeom prst="rect">
            <a:avLst/>
          </a:prstGeom>
          <a:noFill/>
          <a:ln w="9525">
            <a:noFill/>
            <a:miter lim="800000"/>
            <a:headEnd/>
            <a:tailEnd/>
          </a:ln>
        </p:spPr>
        <p:txBody>
          <a:bodyPr lIns="91407" tIns="45704" rIns="91407" bIns="45704"/>
          <a:lstStyle/>
          <a:p>
            <a:pPr marL="342900" indent="-342900">
              <a:spcBef>
                <a:spcPts val="1200"/>
              </a:spcBef>
              <a:buClr>
                <a:srgbClr val="FF0000"/>
              </a:buClr>
              <a:buFont typeface="Arial" pitchFamily="34" charset="0"/>
              <a:buNone/>
            </a:pPr>
            <a:r>
              <a:rPr lang="en-US" sz="3200" b="1" dirty="0">
                <a:solidFill>
                  <a:srgbClr val="C00000"/>
                </a:solidFill>
                <a:effectLst>
                  <a:outerShdw blurRad="38100" dist="38100" dir="2700000" algn="tl">
                    <a:srgbClr val="000000">
                      <a:alpha val="43137"/>
                    </a:srgbClr>
                  </a:outerShdw>
                </a:effectLst>
                <a:cs typeface="Times New Roman" pitchFamily="18" charset="0"/>
              </a:rPr>
              <a:t>We are NOT trying to catch people doing something wrong…just have a conversation.</a:t>
            </a:r>
          </a:p>
          <a:p>
            <a:pPr marL="342900" indent="-342900">
              <a:spcBef>
                <a:spcPts val="1200"/>
              </a:spcBef>
              <a:buClr>
                <a:srgbClr val="FF0000"/>
              </a:buClr>
              <a:buFont typeface="Arial" pitchFamily="34" charset="0"/>
              <a:buNone/>
            </a:pPr>
            <a:r>
              <a:rPr lang="en-US" sz="3200" dirty="0">
                <a:solidFill>
                  <a:srgbClr val="000099"/>
                </a:solidFill>
                <a:cs typeface="Times New Roman" pitchFamily="18" charset="0"/>
              </a:rPr>
              <a:t>We are </a:t>
            </a:r>
            <a:r>
              <a:rPr lang="en-US" sz="3200" i="1" dirty="0">
                <a:solidFill>
                  <a:srgbClr val="000099"/>
                </a:solidFill>
                <a:cs typeface="Times New Roman" pitchFamily="18" charset="0"/>
              </a:rPr>
              <a:t>trying to understand </a:t>
            </a:r>
            <a:r>
              <a:rPr lang="en-US" sz="3200" b="1" dirty="0">
                <a:solidFill>
                  <a:srgbClr val="000099"/>
                </a:solidFill>
                <a:cs typeface="Times New Roman" pitchFamily="18" charset="0"/>
              </a:rPr>
              <a:t>why</a:t>
            </a:r>
            <a:r>
              <a:rPr lang="en-US" sz="3200" dirty="0">
                <a:solidFill>
                  <a:srgbClr val="000099"/>
                </a:solidFill>
                <a:cs typeface="Times New Roman" pitchFamily="18" charset="0"/>
              </a:rPr>
              <a:t> people are doing something risky and how conditions could impact safety.</a:t>
            </a:r>
            <a:endParaRPr lang="en-US" sz="3200" dirty="0">
              <a:cs typeface="Times New Roman" pitchFamily="18" charset="0"/>
            </a:endParaRPr>
          </a:p>
          <a:p>
            <a:pPr marL="342900" indent="-342900">
              <a:spcBef>
                <a:spcPts val="1200"/>
              </a:spcBef>
              <a:buClr>
                <a:srgbClr val="FF0000"/>
              </a:buClr>
              <a:buFont typeface="Arial" pitchFamily="34" charset="0"/>
              <a:buNone/>
            </a:pPr>
            <a:r>
              <a:rPr lang="en-US" sz="3200" dirty="0">
                <a:cs typeface="Times New Roman" pitchFamily="18" charset="0"/>
              </a:rPr>
              <a:t>Additionally, we are looking for things in the </a:t>
            </a:r>
            <a:r>
              <a:rPr lang="en-US" sz="3200" b="1" dirty="0">
                <a:cs typeface="Times New Roman" pitchFamily="18" charset="0"/>
              </a:rPr>
              <a:t>system</a:t>
            </a:r>
            <a:r>
              <a:rPr lang="en-US" sz="3200" dirty="0">
                <a:cs typeface="Times New Roman" pitchFamily="18" charset="0"/>
              </a:rPr>
              <a:t> that are allowing or encourage craft to do risky behaviors…and thus change/improve the system.</a:t>
            </a:r>
          </a:p>
        </p:txBody>
      </p:sp>
      <p:sp>
        <p:nvSpPr>
          <p:cNvPr id="4" name="WordArt 4"/>
          <p:cNvSpPr>
            <a:spLocks noChangeArrowheads="1" noChangeShapeType="1" noTextEdit="1"/>
          </p:cNvSpPr>
          <p:nvPr/>
        </p:nvSpPr>
        <p:spPr bwMode="auto">
          <a:xfrm>
            <a:off x="4229100" y="4412241"/>
            <a:ext cx="3803650" cy="17748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FACT Finding</a:t>
            </a:r>
          </a:p>
        </p:txBody>
      </p:sp>
    </p:spTree>
    <p:custDataLst>
      <p:tags r:id="rId1"/>
    </p:custDataLst>
    <p:extLst>
      <p:ext uri="{BB962C8B-B14F-4D97-AF65-F5344CB8AC3E}">
        <p14:creationId xmlns:p14="http://schemas.microsoft.com/office/powerpoint/2010/main" val="30881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5489"/>
          <a:stretch/>
        </p:blipFill>
        <p:spPr>
          <a:xfrm>
            <a:off x="1758807" y="988687"/>
            <a:ext cx="5855695" cy="5559610"/>
          </a:xfrm>
          <a:prstGeom prst="rect">
            <a:avLst/>
          </a:prstGeom>
          <a:ln w="22225">
            <a:solidFill>
              <a:schemeClr val="tx2">
                <a:lumMod val="60000"/>
                <a:lumOff val="40000"/>
              </a:schemeClr>
            </a:solidFill>
          </a:ln>
        </p:spPr>
      </p:pic>
      <p:sp>
        <p:nvSpPr>
          <p:cNvPr id="2" name="TextBox 1"/>
          <p:cNvSpPr txBox="1"/>
          <p:nvPr/>
        </p:nvSpPr>
        <p:spPr>
          <a:xfrm>
            <a:off x="0" y="162242"/>
            <a:ext cx="9144000" cy="707886"/>
          </a:xfrm>
          <a:prstGeom prst="rect">
            <a:avLst/>
          </a:prstGeom>
          <a:noFill/>
        </p:spPr>
        <p:txBody>
          <a:bodyPr wrap="square" rtlCol="0">
            <a:spAutoFit/>
          </a:bodyPr>
          <a:lstStyle/>
          <a:p>
            <a:pPr algn="ctr"/>
            <a:r>
              <a:rPr lang="en-US" sz="4000" b="1" dirty="0">
                <a:latin typeface="+mj-lt"/>
              </a:rPr>
              <a:t>STEP Observation Checklist</a:t>
            </a:r>
          </a:p>
        </p:txBody>
      </p:sp>
    </p:spTree>
    <p:extLst>
      <p:ext uri="{BB962C8B-B14F-4D97-AF65-F5344CB8AC3E}">
        <p14:creationId xmlns:p14="http://schemas.microsoft.com/office/powerpoint/2010/main" val="15918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94" y="950444"/>
            <a:ext cx="8917757" cy="830997"/>
          </a:xfrm>
          <a:prstGeom prst="rect">
            <a:avLst/>
          </a:prstGeom>
        </p:spPr>
        <p:txBody>
          <a:bodyPr wrap="square">
            <a:spAutoFit/>
          </a:bodyPr>
          <a:lstStyle/>
          <a:p>
            <a:pPr algn="ctr"/>
            <a:r>
              <a:rPr lang="en-US" sz="2400" b="1" dirty="0"/>
              <a:t>The General Observations section is used to enter any behavior, condition, or process not covered by the STEP observation checklist. </a:t>
            </a:r>
          </a:p>
        </p:txBody>
      </p:sp>
      <p:pic>
        <p:nvPicPr>
          <p:cNvPr id="3" name="Picture 2"/>
          <p:cNvPicPr>
            <a:picLocks noChangeAspect="1"/>
          </p:cNvPicPr>
          <p:nvPr/>
        </p:nvPicPr>
        <p:blipFill>
          <a:blip r:embed="rId3"/>
          <a:stretch>
            <a:fillRect/>
          </a:stretch>
        </p:blipFill>
        <p:spPr>
          <a:xfrm>
            <a:off x="428046" y="1977606"/>
            <a:ext cx="8287907" cy="981212"/>
          </a:xfrm>
          <a:prstGeom prst="rect">
            <a:avLst/>
          </a:prstGeom>
        </p:spPr>
      </p:pic>
      <p:sp>
        <p:nvSpPr>
          <p:cNvPr id="4" name="Rectangle 3"/>
          <p:cNvSpPr/>
          <p:nvPr/>
        </p:nvSpPr>
        <p:spPr>
          <a:xfrm>
            <a:off x="103695" y="152342"/>
            <a:ext cx="8917757" cy="707886"/>
          </a:xfrm>
          <a:prstGeom prst="rect">
            <a:avLst/>
          </a:prstGeom>
        </p:spPr>
        <p:txBody>
          <a:bodyPr wrap="square">
            <a:spAutoFit/>
          </a:bodyPr>
          <a:lstStyle/>
          <a:p>
            <a:pPr algn="ctr"/>
            <a:r>
              <a:rPr lang="en-US" sz="4000" b="1" dirty="0">
                <a:latin typeface="+mj-lt"/>
              </a:rPr>
              <a:t>General</a:t>
            </a:r>
            <a:r>
              <a:rPr lang="en-US" sz="3600" b="1" dirty="0">
                <a:latin typeface="+mj-lt"/>
              </a:rPr>
              <a:t> Observations </a:t>
            </a:r>
            <a:endParaRPr lang="en-US" sz="3600" dirty="0">
              <a:latin typeface="+mj-lt"/>
            </a:endParaRPr>
          </a:p>
        </p:txBody>
      </p:sp>
      <p:pic>
        <p:nvPicPr>
          <p:cNvPr id="6" name="Picture 5"/>
          <p:cNvPicPr>
            <a:picLocks noChangeAspect="1"/>
          </p:cNvPicPr>
          <p:nvPr/>
        </p:nvPicPr>
        <p:blipFill>
          <a:blip r:embed="rId4"/>
          <a:stretch>
            <a:fillRect/>
          </a:stretch>
        </p:blipFill>
        <p:spPr>
          <a:xfrm>
            <a:off x="437573" y="3389557"/>
            <a:ext cx="8268854" cy="2629267"/>
          </a:xfrm>
          <a:prstGeom prst="rect">
            <a:avLst/>
          </a:prstGeom>
        </p:spPr>
      </p:pic>
    </p:spTree>
    <p:extLst>
      <p:ext uri="{BB962C8B-B14F-4D97-AF65-F5344CB8AC3E}">
        <p14:creationId xmlns:p14="http://schemas.microsoft.com/office/powerpoint/2010/main" val="3686052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484" b="8261"/>
          <a:stretch/>
        </p:blipFill>
        <p:spPr>
          <a:xfrm>
            <a:off x="1241398" y="1076637"/>
            <a:ext cx="6661203" cy="5515895"/>
          </a:xfrm>
          <a:prstGeom prst="rect">
            <a:avLst/>
          </a:prstGeom>
          <a:ln w="34925">
            <a:solidFill>
              <a:srgbClr val="FF0000"/>
            </a:solidFill>
          </a:ln>
        </p:spPr>
      </p:pic>
      <p:sp>
        <p:nvSpPr>
          <p:cNvPr id="3" name="TextBox 2"/>
          <p:cNvSpPr txBox="1"/>
          <p:nvPr/>
        </p:nvSpPr>
        <p:spPr>
          <a:xfrm>
            <a:off x="0" y="117984"/>
            <a:ext cx="9144000" cy="707886"/>
          </a:xfrm>
          <a:prstGeom prst="rect">
            <a:avLst/>
          </a:prstGeom>
          <a:noFill/>
        </p:spPr>
        <p:txBody>
          <a:bodyPr wrap="square" rtlCol="0">
            <a:spAutoFit/>
          </a:bodyPr>
          <a:lstStyle/>
          <a:p>
            <a:pPr algn="ctr"/>
            <a:r>
              <a:rPr lang="en-US" sz="4000" b="1" dirty="0">
                <a:latin typeface="+mj-lt"/>
              </a:rPr>
              <a:t>Focused Observation Checklist</a:t>
            </a:r>
          </a:p>
        </p:txBody>
      </p:sp>
    </p:spTree>
    <p:extLst>
      <p:ext uri="{BB962C8B-B14F-4D97-AF65-F5344CB8AC3E}">
        <p14:creationId xmlns:p14="http://schemas.microsoft.com/office/powerpoint/2010/main" val="3875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0" y="167645"/>
            <a:ext cx="9143999" cy="788988"/>
          </a:xfrm>
        </p:spPr>
        <p:txBody>
          <a:bodyPr>
            <a:normAutofit/>
          </a:bodyPr>
          <a:lstStyle/>
          <a:p>
            <a:pPr algn="ctr"/>
            <a:r>
              <a:rPr lang="en-US" sz="4000" dirty="0">
                <a:latin typeface="+mj-lt"/>
              </a:rPr>
              <a:t>Feedback is a Key to Effective Leadership</a:t>
            </a:r>
          </a:p>
        </p:txBody>
      </p:sp>
      <p:sp>
        <p:nvSpPr>
          <p:cNvPr id="135171" name="Rectangle 3"/>
          <p:cNvSpPr>
            <a:spLocks noGrp="1" noChangeArrowheads="1"/>
          </p:cNvSpPr>
          <p:nvPr>
            <p:ph idx="1"/>
          </p:nvPr>
        </p:nvSpPr>
        <p:spPr>
          <a:xfrm>
            <a:off x="227461" y="1074617"/>
            <a:ext cx="8891587" cy="4751388"/>
          </a:xfrm>
        </p:spPr>
        <p:txBody>
          <a:bodyPr>
            <a:normAutofit/>
          </a:bodyPr>
          <a:lstStyle/>
          <a:p>
            <a:pPr>
              <a:spcBef>
                <a:spcPct val="45000"/>
              </a:spcBef>
            </a:pPr>
            <a:r>
              <a:rPr lang="en-US" sz="2500" dirty="0">
                <a:latin typeface="+mn-lt"/>
                <a:cs typeface="Times New Roman" pitchFamily="18" charset="0"/>
              </a:rPr>
              <a:t>People have an internal drive to feel competent.</a:t>
            </a:r>
          </a:p>
          <a:p>
            <a:pPr>
              <a:spcBef>
                <a:spcPct val="45000"/>
              </a:spcBef>
            </a:pPr>
            <a:r>
              <a:rPr lang="en-US" sz="2500" dirty="0">
                <a:solidFill>
                  <a:srgbClr val="1F497D"/>
                </a:solidFill>
                <a:latin typeface="+mn-lt"/>
                <a:ea typeface="+mj-ea"/>
              </a:rPr>
              <a:t>Leaders’ behaviors (verbal &amp; non-verbal) can impact</a:t>
            </a:r>
            <a:br>
              <a:rPr lang="en-US" sz="2500" dirty="0">
                <a:solidFill>
                  <a:srgbClr val="1F497D"/>
                </a:solidFill>
                <a:latin typeface="+mn-lt"/>
                <a:ea typeface="+mj-ea"/>
              </a:rPr>
            </a:br>
            <a:r>
              <a:rPr lang="en-US" sz="2500" dirty="0">
                <a:solidFill>
                  <a:srgbClr val="1F497D"/>
                </a:solidFill>
                <a:latin typeface="+mn-lt"/>
                <a:ea typeface="+mj-ea"/>
              </a:rPr>
              <a:t>  craft future performance.</a:t>
            </a:r>
          </a:p>
          <a:p>
            <a:pPr>
              <a:spcBef>
                <a:spcPct val="45000"/>
              </a:spcBef>
            </a:pPr>
            <a:r>
              <a:rPr lang="en-US" sz="2500" dirty="0">
                <a:latin typeface="+mn-lt"/>
                <a:cs typeface="Times New Roman" pitchFamily="18" charset="0"/>
              </a:rPr>
              <a:t>Feedback can be a consequence and a powerful motivator.</a:t>
            </a:r>
          </a:p>
          <a:p>
            <a:pPr>
              <a:spcBef>
                <a:spcPct val="45000"/>
              </a:spcBef>
            </a:pPr>
            <a:r>
              <a:rPr lang="en-US" sz="2500" dirty="0">
                <a:solidFill>
                  <a:srgbClr val="1F497D"/>
                </a:solidFill>
                <a:latin typeface="+mn-lt"/>
                <a:ea typeface="+mj-ea"/>
              </a:rPr>
              <a:t>Both informal and formal recognition can motivate employees.</a:t>
            </a:r>
          </a:p>
          <a:p>
            <a:pPr>
              <a:spcBef>
                <a:spcPct val="45000"/>
              </a:spcBef>
            </a:pPr>
            <a:r>
              <a:rPr lang="en-US" sz="2500" dirty="0">
                <a:latin typeface="+mn-lt"/>
                <a:cs typeface="Times New Roman" pitchFamily="18" charset="0"/>
              </a:rPr>
              <a:t>Help them feel competent by giving quality recognition.</a:t>
            </a:r>
          </a:p>
          <a:p>
            <a:pPr>
              <a:spcBef>
                <a:spcPct val="45000"/>
              </a:spcBef>
            </a:pPr>
            <a:r>
              <a:rPr lang="en-US" sz="2500" dirty="0">
                <a:solidFill>
                  <a:srgbClr val="1F497D"/>
                </a:solidFill>
                <a:latin typeface="+mn-lt"/>
                <a:ea typeface="+mj-ea"/>
              </a:rPr>
              <a:t>Any recognition (negative &amp; positive) you give send a strong </a:t>
            </a:r>
            <a:br>
              <a:rPr lang="en-US" sz="2500" dirty="0">
                <a:solidFill>
                  <a:srgbClr val="1F497D"/>
                </a:solidFill>
                <a:latin typeface="+mn-lt"/>
                <a:ea typeface="+mj-ea"/>
              </a:rPr>
            </a:br>
            <a:r>
              <a:rPr lang="en-US" sz="2500" dirty="0">
                <a:solidFill>
                  <a:srgbClr val="1F497D"/>
                </a:solidFill>
                <a:latin typeface="+mn-lt"/>
                <a:ea typeface="+mj-ea"/>
              </a:rPr>
              <a:t>  message for future performance.</a:t>
            </a:r>
          </a:p>
          <a:p>
            <a:pPr>
              <a:spcBef>
                <a:spcPct val="45000"/>
              </a:spcBef>
            </a:pPr>
            <a:r>
              <a:rPr lang="en-US" sz="2500" dirty="0">
                <a:latin typeface="+mn-lt"/>
                <a:cs typeface="Times New Roman" pitchFamily="18" charset="0"/>
              </a:rPr>
              <a:t>Quality recognition can help build a teamwork atmosphere.</a:t>
            </a:r>
          </a:p>
        </p:txBody>
      </p:sp>
      <p:sp>
        <p:nvSpPr>
          <p:cNvPr id="4" name="Slide Number Placeholder 3"/>
          <p:cNvSpPr>
            <a:spLocks noGrp="1"/>
          </p:cNvSpPr>
          <p:nvPr>
            <p:ph type="sldNum" sz="quarter" idx="4294967295"/>
          </p:nvPr>
        </p:nvSpPr>
        <p:spPr>
          <a:xfrm>
            <a:off x="3657600" y="6492240"/>
            <a:ext cx="1981200" cy="365760"/>
          </a:xfrm>
          <a:prstGeom prst="rect">
            <a:avLst/>
          </a:prstGeom>
        </p:spPr>
        <p:txBody>
          <a:bodyPr/>
          <a:lstStyle/>
          <a:p>
            <a:pPr>
              <a:defRPr/>
            </a:pPr>
            <a:fld id="{F1E510B7-2DE5-4FED-80BD-FDCBE43EE191}" type="slidenum">
              <a:rPr lang="en-US" smtClean="0"/>
              <a:pPr>
                <a:defRPr/>
              </a:pPr>
              <a:t>37</a:t>
            </a:fld>
            <a:endParaRPr lang="en-US" dirty="0"/>
          </a:p>
        </p:txBody>
      </p:sp>
    </p:spTree>
    <p:custDataLst>
      <p:tags r:id="rId1"/>
    </p:custDataLst>
    <p:extLst>
      <p:ext uri="{BB962C8B-B14F-4D97-AF65-F5344CB8AC3E}">
        <p14:creationId xmlns:p14="http://schemas.microsoft.com/office/powerpoint/2010/main" val="3441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p:cTn id="7" dur="500" fill="hold"/>
                                        <p:tgtEl>
                                          <p:spTgt spid="135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5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5171">
                                            <p:txEl>
                                              <p:pRg st="1" end="1"/>
                                            </p:txEl>
                                          </p:spTgt>
                                        </p:tgtEl>
                                        <p:attrNameLst>
                                          <p:attrName>style.visibility</p:attrName>
                                        </p:attrNameLst>
                                      </p:cBhvr>
                                      <p:to>
                                        <p:strVal val="visible"/>
                                      </p:to>
                                    </p:set>
                                    <p:anim calcmode="lin" valueType="num">
                                      <p:cBhvr>
                                        <p:cTn id="13" dur="500" fill="hold"/>
                                        <p:tgtEl>
                                          <p:spTgt spid="135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5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5171">
                                            <p:txEl>
                                              <p:pRg st="2" end="2"/>
                                            </p:txEl>
                                          </p:spTgt>
                                        </p:tgtEl>
                                        <p:attrNameLst>
                                          <p:attrName>style.visibility</p:attrName>
                                        </p:attrNameLst>
                                      </p:cBhvr>
                                      <p:to>
                                        <p:strVal val="visible"/>
                                      </p:to>
                                    </p:set>
                                    <p:anim calcmode="lin" valueType="num">
                                      <p:cBhvr>
                                        <p:cTn id="19" dur="500" fill="hold"/>
                                        <p:tgtEl>
                                          <p:spTgt spid="1351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51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5171">
                                            <p:txEl>
                                              <p:pRg st="3" end="3"/>
                                            </p:txEl>
                                          </p:spTgt>
                                        </p:tgtEl>
                                        <p:attrNameLst>
                                          <p:attrName>style.visibility</p:attrName>
                                        </p:attrNameLst>
                                      </p:cBhvr>
                                      <p:to>
                                        <p:strVal val="visible"/>
                                      </p:to>
                                    </p:set>
                                    <p:anim calcmode="lin" valueType="num">
                                      <p:cBhvr>
                                        <p:cTn id="25" dur="500" fill="hold"/>
                                        <p:tgtEl>
                                          <p:spTgt spid="1351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517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5171">
                                            <p:txEl>
                                              <p:pRg st="4" end="4"/>
                                            </p:txEl>
                                          </p:spTgt>
                                        </p:tgtEl>
                                        <p:attrNameLst>
                                          <p:attrName>style.visibility</p:attrName>
                                        </p:attrNameLst>
                                      </p:cBhvr>
                                      <p:to>
                                        <p:strVal val="visible"/>
                                      </p:to>
                                    </p:set>
                                    <p:anim calcmode="lin" valueType="num">
                                      <p:cBhvr>
                                        <p:cTn id="31" dur="500" fill="hold"/>
                                        <p:tgtEl>
                                          <p:spTgt spid="13517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517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5171">
                                            <p:txEl>
                                              <p:pRg st="5" end="5"/>
                                            </p:txEl>
                                          </p:spTgt>
                                        </p:tgtEl>
                                        <p:attrNameLst>
                                          <p:attrName>style.visibility</p:attrName>
                                        </p:attrNameLst>
                                      </p:cBhvr>
                                      <p:to>
                                        <p:strVal val="visible"/>
                                      </p:to>
                                    </p:set>
                                    <p:anim calcmode="lin" valueType="num">
                                      <p:cBhvr>
                                        <p:cTn id="37" dur="500" fill="hold"/>
                                        <p:tgtEl>
                                          <p:spTgt spid="13517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517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5171">
                                            <p:txEl>
                                              <p:pRg st="6" end="6"/>
                                            </p:txEl>
                                          </p:spTgt>
                                        </p:tgtEl>
                                        <p:attrNameLst>
                                          <p:attrName>style.visibility</p:attrName>
                                        </p:attrNameLst>
                                      </p:cBhvr>
                                      <p:to>
                                        <p:strVal val="visible"/>
                                      </p:to>
                                    </p:set>
                                    <p:anim calcmode="lin" valueType="num">
                                      <p:cBhvr>
                                        <p:cTn id="43" dur="500" fill="hold"/>
                                        <p:tgtEl>
                                          <p:spTgt spid="13517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35171">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Title 1"/>
          <p:cNvSpPr>
            <a:spLocks noGrp="1"/>
          </p:cNvSpPr>
          <p:nvPr>
            <p:ph type="title"/>
          </p:nvPr>
        </p:nvSpPr>
        <p:spPr>
          <a:xfrm>
            <a:off x="0" y="100778"/>
            <a:ext cx="9144000" cy="788988"/>
          </a:xfrm>
        </p:spPr>
        <p:txBody>
          <a:bodyPr>
            <a:normAutofit/>
          </a:bodyPr>
          <a:lstStyle/>
          <a:p>
            <a:pPr algn="ctr"/>
            <a:r>
              <a:rPr lang="en-US" sz="4000" dirty="0">
                <a:latin typeface="+mj-lt"/>
              </a:rPr>
              <a:t>We Need to Watch our Language</a:t>
            </a:r>
          </a:p>
        </p:txBody>
      </p:sp>
      <p:sp>
        <p:nvSpPr>
          <p:cNvPr id="69635" name="Content Placeholder 2"/>
          <p:cNvSpPr>
            <a:spLocks noGrp="1"/>
          </p:cNvSpPr>
          <p:nvPr>
            <p:ph idx="1"/>
          </p:nvPr>
        </p:nvSpPr>
        <p:spPr>
          <a:xfrm>
            <a:off x="174170" y="1266403"/>
            <a:ext cx="8839200" cy="4572000"/>
          </a:xfrm>
        </p:spPr>
        <p:txBody>
          <a:bodyPr>
            <a:normAutofit/>
          </a:bodyPr>
          <a:lstStyle/>
          <a:p>
            <a:r>
              <a:rPr lang="en-US" sz="2800" dirty="0">
                <a:latin typeface="+mn-lt"/>
                <a:cs typeface="Times New Roman" pitchFamily="18" charset="0"/>
              </a:rPr>
              <a:t>To change the way people think about safety, you have to talk differently about safety:</a:t>
            </a:r>
          </a:p>
          <a:p>
            <a:pPr lvl="1"/>
            <a:r>
              <a:rPr lang="en-US" sz="2400" b="1" dirty="0">
                <a:latin typeface="+mn-lt"/>
                <a:cs typeface="Times New Roman" pitchFamily="18" charset="0"/>
              </a:rPr>
              <a:t>Achievement not failure oriented</a:t>
            </a:r>
          </a:p>
          <a:p>
            <a:pPr lvl="2">
              <a:buFont typeface="Arial" charset="0"/>
              <a:buChar char="•"/>
            </a:pPr>
            <a:r>
              <a:rPr lang="en-US" sz="2400" dirty="0">
                <a:latin typeface="+mn-lt"/>
                <a:cs typeface="Times New Roman" pitchFamily="18" charset="0"/>
              </a:rPr>
              <a:t>Use </a:t>
            </a:r>
            <a:r>
              <a:rPr lang="en-US" sz="2400" b="1" dirty="0">
                <a:latin typeface="+mn-lt"/>
                <a:cs typeface="Times New Roman" pitchFamily="18" charset="0"/>
              </a:rPr>
              <a:t>At-Risk</a:t>
            </a:r>
            <a:r>
              <a:rPr lang="en-US" sz="2400" dirty="0">
                <a:latin typeface="+mn-lt"/>
                <a:cs typeface="Times New Roman" pitchFamily="18" charset="0"/>
              </a:rPr>
              <a:t> or </a:t>
            </a:r>
            <a:r>
              <a:rPr lang="en-US" sz="2400" b="1" dirty="0">
                <a:latin typeface="+mn-lt"/>
                <a:cs typeface="Times New Roman" pitchFamily="18" charset="0"/>
              </a:rPr>
              <a:t>Risky</a:t>
            </a:r>
            <a:r>
              <a:rPr lang="en-US" sz="2400" dirty="0">
                <a:latin typeface="+mn-lt"/>
                <a:cs typeface="Times New Roman" pitchFamily="18" charset="0"/>
              </a:rPr>
              <a:t> not </a:t>
            </a:r>
            <a:r>
              <a:rPr lang="en-US" sz="2400" b="1" dirty="0">
                <a:latin typeface="+mn-lt"/>
                <a:cs typeface="Times New Roman" pitchFamily="18" charset="0"/>
              </a:rPr>
              <a:t>Unsafe</a:t>
            </a:r>
            <a:r>
              <a:rPr lang="en-US" sz="2400" dirty="0">
                <a:latin typeface="+mn-lt"/>
                <a:cs typeface="Times New Roman" pitchFamily="18" charset="0"/>
              </a:rPr>
              <a:t> or </a:t>
            </a:r>
            <a:r>
              <a:rPr lang="en-US" sz="2400" b="1" dirty="0">
                <a:latin typeface="+mn-lt"/>
                <a:cs typeface="Times New Roman" pitchFamily="18" charset="0"/>
              </a:rPr>
              <a:t>Wrong</a:t>
            </a:r>
            <a:r>
              <a:rPr lang="en-US" sz="2400" dirty="0">
                <a:latin typeface="+mn-lt"/>
                <a:cs typeface="Times New Roman" pitchFamily="18" charset="0"/>
              </a:rPr>
              <a:t>: </a:t>
            </a:r>
            <a:br>
              <a:rPr lang="en-US" sz="2400" dirty="0">
                <a:latin typeface="+mn-lt"/>
                <a:cs typeface="Times New Roman" pitchFamily="18" charset="0"/>
              </a:rPr>
            </a:br>
            <a:r>
              <a:rPr lang="en-US" sz="2400" dirty="0">
                <a:solidFill>
                  <a:srgbClr val="1F497D"/>
                </a:solidFill>
                <a:latin typeface="+mn-lt"/>
                <a:ea typeface="+mj-ea"/>
              </a:rPr>
              <a:t>“That looks risky to me, help me understand why you…”</a:t>
            </a:r>
            <a:br>
              <a:rPr lang="en-US" sz="2400" dirty="0">
                <a:solidFill>
                  <a:srgbClr val="1F497D"/>
                </a:solidFill>
                <a:latin typeface="+mn-lt"/>
                <a:ea typeface="+mj-ea"/>
              </a:rPr>
            </a:br>
            <a:r>
              <a:rPr lang="en-US" sz="2400" dirty="0">
                <a:solidFill>
                  <a:srgbClr val="000099"/>
                </a:solidFill>
                <a:latin typeface="+mn-lt"/>
                <a:cs typeface="Times New Roman" pitchFamily="18" charset="0"/>
              </a:rPr>
              <a:t>				</a:t>
            </a:r>
            <a:r>
              <a:rPr lang="en-US" sz="2400" dirty="0">
                <a:solidFill>
                  <a:srgbClr val="1F497D"/>
                </a:solidFill>
                <a:latin typeface="+mn-lt"/>
                <a:ea typeface="+mj-ea"/>
              </a:rPr>
              <a:t>or</a:t>
            </a:r>
            <a:br>
              <a:rPr lang="en-US" sz="2400" dirty="0">
                <a:solidFill>
                  <a:srgbClr val="000099"/>
                </a:solidFill>
                <a:latin typeface="+mn-lt"/>
                <a:cs typeface="Times New Roman" pitchFamily="18" charset="0"/>
              </a:rPr>
            </a:br>
            <a:r>
              <a:rPr lang="en-US" sz="2400" dirty="0">
                <a:solidFill>
                  <a:srgbClr val="1F497D"/>
                </a:solidFill>
                <a:latin typeface="+mn-lt"/>
                <a:ea typeface="+mj-ea"/>
              </a:rPr>
              <a:t>“I think you’re putting yourself at-risk for an injury”</a:t>
            </a:r>
            <a:br>
              <a:rPr lang="en-US" sz="2400" dirty="0">
                <a:solidFill>
                  <a:srgbClr val="1F497D"/>
                </a:solidFill>
                <a:latin typeface="+mn-lt"/>
                <a:ea typeface="+mj-ea"/>
              </a:rPr>
            </a:br>
            <a:r>
              <a:rPr lang="en-US" sz="2400" dirty="0">
                <a:solidFill>
                  <a:srgbClr val="002060"/>
                </a:solidFill>
                <a:latin typeface="+mn-lt"/>
                <a:cs typeface="Times New Roman" pitchFamily="18" charset="0"/>
              </a:rPr>
              <a:t>				</a:t>
            </a:r>
            <a:r>
              <a:rPr lang="en-US" sz="2400" b="1" dirty="0">
                <a:latin typeface="+mn-lt"/>
                <a:cs typeface="Times New Roman" pitchFamily="18" charset="0"/>
              </a:rPr>
              <a:t>vs. </a:t>
            </a:r>
            <a:br>
              <a:rPr lang="en-US" sz="2400" dirty="0">
                <a:latin typeface="+mn-lt"/>
                <a:cs typeface="Times New Roman" pitchFamily="18" charset="0"/>
              </a:rPr>
            </a:br>
            <a:r>
              <a:rPr lang="en-US" sz="2400" dirty="0">
                <a:latin typeface="+mn-lt"/>
                <a:cs typeface="Times New Roman" pitchFamily="18" charset="0"/>
              </a:rPr>
              <a:t>“That’s unsafe. What the “</a:t>
            </a:r>
            <a:r>
              <a:rPr lang="en-US" sz="2400" i="1" dirty="0">
                <a:latin typeface="+mn-lt"/>
                <a:cs typeface="Times New Roman" pitchFamily="18" charset="0"/>
              </a:rPr>
              <a:t>~*#@%</a:t>
            </a:r>
            <a:r>
              <a:rPr lang="en-US" sz="2400" dirty="0">
                <a:latin typeface="+mn-lt"/>
                <a:cs typeface="Times New Roman" pitchFamily="18" charset="0"/>
              </a:rPr>
              <a:t>” are you thinking?!” </a:t>
            </a:r>
            <a:br>
              <a:rPr lang="en-US" sz="2400" dirty="0">
                <a:latin typeface="+mn-lt"/>
                <a:cs typeface="Times New Roman" pitchFamily="18" charset="0"/>
              </a:rPr>
            </a:br>
            <a:r>
              <a:rPr lang="en-US" sz="2400" dirty="0">
                <a:latin typeface="+mn-lt"/>
                <a:cs typeface="Times New Roman" pitchFamily="18" charset="0"/>
              </a:rPr>
              <a:t>				</a:t>
            </a:r>
            <a:r>
              <a:rPr lang="en-US" sz="2400" b="1" dirty="0">
                <a:latin typeface="+mn-lt"/>
                <a:cs typeface="Times New Roman" pitchFamily="18" charset="0"/>
              </a:rPr>
              <a:t>or</a:t>
            </a:r>
            <a:r>
              <a:rPr lang="en-US" sz="2400" dirty="0">
                <a:latin typeface="+mn-lt"/>
                <a:cs typeface="Times New Roman" pitchFamily="18" charset="0"/>
              </a:rPr>
              <a:t> </a:t>
            </a:r>
            <a:br>
              <a:rPr lang="en-US" sz="2400" dirty="0">
                <a:latin typeface="+mn-lt"/>
                <a:cs typeface="Times New Roman" pitchFamily="18" charset="0"/>
              </a:rPr>
            </a:br>
            <a:r>
              <a:rPr lang="en-US" sz="2400" dirty="0">
                <a:latin typeface="+mn-lt"/>
                <a:cs typeface="Times New Roman" pitchFamily="18" charset="0"/>
              </a:rPr>
              <a:t>“That’s wrong you “</a:t>
            </a:r>
            <a:r>
              <a:rPr lang="en-US" sz="2400" i="1" dirty="0">
                <a:latin typeface="+mn-lt"/>
                <a:cs typeface="Times New Roman" pitchFamily="18" charset="0"/>
              </a:rPr>
              <a:t>%$*&amp;</a:t>
            </a:r>
            <a:r>
              <a:rPr lang="en-US" sz="2400" dirty="0">
                <a:latin typeface="+mn-lt"/>
                <a:cs typeface="Times New Roman" pitchFamily="18" charset="0"/>
              </a:rPr>
              <a:t>”, let me show you the right way!”</a:t>
            </a:r>
          </a:p>
        </p:txBody>
      </p:sp>
      <p:sp>
        <p:nvSpPr>
          <p:cNvPr id="5" name="TextBox 4"/>
          <p:cNvSpPr txBox="1"/>
          <p:nvPr/>
        </p:nvSpPr>
        <p:spPr>
          <a:xfrm rot="19316867">
            <a:off x="398665" y="3514332"/>
            <a:ext cx="939681"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000" b="1" dirty="0">
                <a:ln w="11430"/>
                <a:solidFill>
                  <a:srgbClr val="008000"/>
                </a:solidFill>
                <a:effectLst>
                  <a:outerShdw blurRad="50800" dist="39000" dir="5460000" algn="tl">
                    <a:srgbClr val="000000">
                      <a:alpha val="38000"/>
                    </a:srgbClr>
                  </a:outerShdw>
                </a:effectLst>
                <a:latin typeface="Arial" pitchFamily="34" charset="0"/>
              </a:rPr>
              <a:t>Good!</a:t>
            </a:r>
          </a:p>
        </p:txBody>
      </p:sp>
      <p:sp>
        <p:nvSpPr>
          <p:cNvPr id="6" name="TextBox 5"/>
          <p:cNvSpPr txBox="1"/>
          <p:nvPr/>
        </p:nvSpPr>
        <p:spPr>
          <a:xfrm rot="19056950">
            <a:off x="231904" y="4759354"/>
            <a:ext cx="1082348"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000" b="1" dirty="0">
                <a:ln w="11430"/>
                <a:solidFill>
                  <a:srgbClr val="C00000"/>
                </a:solidFill>
                <a:effectLst>
                  <a:outerShdw blurRad="50800" dist="39000" dir="5460000" algn="tl">
                    <a:srgbClr val="000000">
                      <a:alpha val="38000"/>
                    </a:srgbClr>
                  </a:outerShdw>
                </a:effectLst>
                <a:latin typeface="Arial" pitchFamily="34" charset="0"/>
              </a:rPr>
              <a:t>Not So </a:t>
            </a:r>
          </a:p>
          <a:p>
            <a:pPr>
              <a:defRPr/>
            </a:pPr>
            <a:r>
              <a:rPr lang="en-US" sz="2000" b="1" dirty="0">
                <a:ln w="11430"/>
                <a:solidFill>
                  <a:srgbClr val="C00000"/>
                </a:solidFill>
                <a:effectLst>
                  <a:outerShdw blurRad="50800" dist="39000" dir="5460000" algn="tl">
                    <a:srgbClr val="000000">
                      <a:alpha val="38000"/>
                    </a:srgbClr>
                  </a:outerShdw>
                </a:effectLst>
                <a:latin typeface="Arial" pitchFamily="34" charset="0"/>
              </a:rPr>
              <a:t>Good!</a:t>
            </a:r>
          </a:p>
        </p:txBody>
      </p:sp>
      <p:grpSp>
        <p:nvGrpSpPr>
          <p:cNvPr id="2" name="Group 7"/>
          <p:cNvGrpSpPr>
            <a:grpSpLocks/>
          </p:cNvGrpSpPr>
          <p:nvPr/>
        </p:nvGrpSpPr>
        <p:grpSpPr bwMode="auto">
          <a:xfrm>
            <a:off x="773078" y="4344233"/>
            <a:ext cx="5116512" cy="6350"/>
            <a:chOff x="1646238" y="4924425"/>
            <a:chExt cx="5116512" cy="6350"/>
          </a:xfrm>
        </p:grpSpPr>
        <p:cxnSp>
          <p:nvCxnSpPr>
            <p:cNvPr id="117767" name="Straight Connector 7"/>
            <p:cNvCxnSpPr>
              <a:cxnSpLocks noChangeShapeType="1"/>
            </p:cNvCxnSpPr>
            <p:nvPr/>
          </p:nvCxnSpPr>
          <p:spPr bwMode="auto">
            <a:xfrm>
              <a:off x="1646238" y="4929188"/>
              <a:ext cx="2228850" cy="1587"/>
            </a:xfrm>
            <a:prstGeom prst="line">
              <a:avLst/>
            </a:prstGeom>
            <a:noFill/>
            <a:ln w="9525" cap="rnd" cmpd="dbl" algn="ctr">
              <a:solidFill>
                <a:schemeClr val="tx1"/>
              </a:solidFill>
              <a:round/>
              <a:headEnd/>
              <a:tailEnd/>
            </a:ln>
          </p:spPr>
        </p:cxnSp>
        <p:cxnSp>
          <p:nvCxnSpPr>
            <p:cNvPr id="117768" name="Straight Connector 8"/>
            <p:cNvCxnSpPr>
              <a:cxnSpLocks noChangeShapeType="1"/>
            </p:cNvCxnSpPr>
            <p:nvPr/>
          </p:nvCxnSpPr>
          <p:spPr bwMode="auto">
            <a:xfrm>
              <a:off x="4532313" y="4924425"/>
              <a:ext cx="2230437" cy="1588"/>
            </a:xfrm>
            <a:prstGeom prst="line">
              <a:avLst/>
            </a:prstGeom>
            <a:noFill/>
            <a:ln w="9525" cap="rnd" cmpd="dbl" algn="ctr">
              <a:solidFill>
                <a:schemeClr val="tx1"/>
              </a:solidFill>
              <a:round/>
              <a:headEnd/>
              <a:tailEnd/>
            </a:ln>
          </p:spPr>
        </p:cxnSp>
      </p:grpSp>
    </p:spTree>
    <p:custDataLst>
      <p:tags r:id="rId1"/>
    </p:custDataLst>
    <p:extLst>
      <p:ext uri="{BB962C8B-B14F-4D97-AF65-F5344CB8AC3E}">
        <p14:creationId xmlns:p14="http://schemas.microsoft.com/office/powerpoint/2010/main" val="58776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wipe(left)">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wipe(left)">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wipe(left)">
                                      <p:cBhvr>
                                        <p:cTn id="17" dur="500"/>
                                        <p:tgtEl>
                                          <p:spTgt spid="69635">
                                            <p:txEl>
                                              <p:pRg st="2" end="2"/>
                                            </p:txEl>
                                          </p:spTgt>
                                        </p:tgtEl>
                                      </p:cBhvr>
                                    </p:animEffect>
                                  </p:childTnLst>
                                </p:cTn>
                              </p:par>
                              <p:par>
                                <p:cTn id="18" presetID="17"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49" presetClass="entr" presetSubtype="0"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142572"/>
            <a:ext cx="9144000" cy="788988"/>
          </a:xfrm>
        </p:spPr>
        <p:txBody>
          <a:bodyPr>
            <a:normAutofit/>
          </a:bodyPr>
          <a:lstStyle/>
          <a:p>
            <a:pPr algn="ctr"/>
            <a:r>
              <a:rPr lang="en-US" sz="4400" dirty="0">
                <a:latin typeface="+mj-lt"/>
              </a:rPr>
              <a:t>Choose Your Word Carefully </a:t>
            </a:r>
          </a:p>
        </p:txBody>
      </p:sp>
      <p:sp>
        <p:nvSpPr>
          <p:cNvPr id="3" name="Content Placeholder 2"/>
          <p:cNvSpPr>
            <a:spLocks noGrp="1"/>
          </p:cNvSpPr>
          <p:nvPr>
            <p:ph idx="1"/>
          </p:nvPr>
        </p:nvSpPr>
        <p:spPr>
          <a:xfrm>
            <a:off x="228600" y="1133172"/>
            <a:ext cx="8915400" cy="4572000"/>
          </a:xfrm>
        </p:spPr>
        <p:txBody>
          <a:bodyPr>
            <a:noAutofit/>
          </a:bodyPr>
          <a:lstStyle/>
          <a:p>
            <a:pPr>
              <a:defRPr/>
            </a:pPr>
            <a:r>
              <a:rPr lang="en-US" sz="2800" dirty="0">
                <a:latin typeface="+mn-lt"/>
                <a:cs typeface="Times New Roman" pitchFamily="18" charset="0"/>
              </a:rPr>
              <a:t>We want to create a “</a:t>
            </a:r>
            <a:r>
              <a:rPr lang="en-US" sz="2800" b="1" dirty="0">
                <a:latin typeface="+mn-lt"/>
                <a:cs typeface="Times New Roman" pitchFamily="18" charset="0"/>
              </a:rPr>
              <a:t>safety conversation</a:t>
            </a:r>
            <a:r>
              <a:rPr lang="en-US" sz="2800" dirty="0">
                <a:latin typeface="+mn-lt"/>
                <a:cs typeface="Times New Roman" pitchFamily="18" charset="0"/>
              </a:rPr>
              <a:t>,” </a:t>
            </a:r>
            <a:br>
              <a:rPr lang="en-US" sz="2800" dirty="0">
                <a:latin typeface="+mn-lt"/>
                <a:cs typeface="Times New Roman" pitchFamily="18" charset="0"/>
              </a:rPr>
            </a:br>
            <a:r>
              <a:rPr lang="en-US" sz="2800" dirty="0">
                <a:latin typeface="+mn-lt"/>
                <a:cs typeface="Times New Roman" pitchFamily="18" charset="0"/>
              </a:rPr>
              <a:t>   not a one-way top-down communication!</a:t>
            </a:r>
          </a:p>
          <a:p>
            <a:pPr>
              <a:lnSpc>
                <a:spcPct val="150000"/>
              </a:lnSpc>
              <a:defRPr/>
            </a:pPr>
            <a:r>
              <a:rPr lang="en-US" sz="2800" dirty="0">
                <a:latin typeface="+mn-lt"/>
                <a:cs typeface="Times New Roman" pitchFamily="18" charset="0"/>
              </a:rPr>
              <a:t>When talking safety, stay away from words like:</a:t>
            </a:r>
          </a:p>
          <a:p>
            <a:pPr lvl="1">
              <a:defRPr/>
            </a:pPr>
            <a:r>
              <a:rPr lang="en-US" sz="2400" b="1" dirty="0">
                <a:latin typeface="Times New Roman" pitchFamily="18" charset="0"/>
                <a:cs typeface="Times New Roman" pitchFamily="18" charset="0"/>
              </a:rPr>
              <a:t>Bad:</a:t>
            </a:r>
            <a:r>
              <a:rPr lang="en-US" sz="2400" dirty="0">
                <a:latin typeface="Times New Roman" pitchFamily="18" charset="0"/>
                <a:cs typeface="Times New Roman" pitchFamily="18" charset="0"/>
              </a:rPr>
              <a:t> </a:t>
            </a:r>
            <a:r>
              <a:rPr lang="en-US" sz="2400" i="1" dirty="0">
                <a:solidFill>
                  <a:srgbClr val="002060"/>
                </a:solidFill>
                <a:latin typeface="Times New Roman" pitchFamily="18" charset="0"/>
                <a:cs typeface="Times New Roman" pitchFamily="18" charset="0"/>
              </a:rPr>
              <a:t>“That’s really bad, what are you thinking?”</a:t>
            </a:r>
          </a:p>
          <a:p>
            <a:pPr lvl="1">
              <a:defRPr/>
            </a:pPr>
            <a:r>
              <a:rPr lang="en-US" sz="2400" b="1" dirty="0">
                <a:latin typeface="Times New Roman" pitchFamily="18" charset="0"/>
                <a:cs typeface="Times New Roman" pitchFamily="18" charset="0"/>
              </a:rPr>
              <a:t>Improper: </a:t>
            </a:r>
            <a:r>
              <a:rPr lang="en-US" sz="2400" i="1" dirty="0">
                <a:solidFill>
                  <a:srgbClr val="002060"/>
                </a:solidFill>
                <a:latin typeface="Times New Roman" pitchFamily="18" charset="0"/>
                <a:ea typeface="+mn-ea"/>
                <a:cs typeface="Times New Roman" pitchFamily="18" charset="0"/>
              </a:rPr>
              <a:t>“That’s the improper way of holding that wrench”</a:t>
            </a:r>
            <a:endParaRPr lang="en-US" sz="2400" dirty="0">
              <a:solidFill>
                <a:srgbClr val="002060"/>
              </a:solidFill>
              <a:latin typeface="Times New Roman" pitchFamily="18" charset="0"/>
              <a:cs typeface="Times New Roman" pitchFamily="18" charset="0"/>
            </a:endParaRPr>
          </a:p>
          <a:p>
            <a:pPr lvl="1">
              <a:defRPr/>
            </a:pPr>
            <a:r>
              <a:rPr lang="en-US" sz="2400" b="1" dirty="0">
                <a:latin typeface="Times New Roman" pitchFamily="18" charset="0"/>
                <a:cs typeface="Times New Roman" pitchFamily="18" charset="0"/>
              </a:rPr>
              <a:t>Wrong:</a:t>
            </a:r>
            <a:r>
              <a:rPr lang="en-US" sz="2400" dirty="0">
                <a:latin typeface="Times New Roman" pitchFamily="18" charset="0"/>
                <a:cs typeface="Times New Roman" pitchFamily="18" charset="0"/>
              </a:rPr>
              <a:t> </a:t>
            </a:r>
            <a:r>
              <a:rPr lang="en-US" sz="2400" i="1" dirty="0">
                <a:solidFill>
                  <a:srgbClr val="002060"/>
                </a:solidFill>
                <a:latin typeface="Times New Roman" pitchFamily="18" charset="0"/>
                <a:ea typeface="+mn-ea"/>
                <a:cs typeface="Times New Roman" pitchFamily="18" charset="0"/>
              </a:rPr>
              <a:t>“What’s wrong with you, that’s not how we do it?”</a:t>
            </a:r>
            <a:endParaRPr lang="en-US" sz="2400" dirty="0">
              <a:solidFill>
                <a:srgbClr val="002060"/>
              </a:solidFill>
              <a:latin typeface="Times New Roman" pitchFamily="18" charset="0"/>
              <a:cs typeface="Times New Roman" pitchFamily="18" charset="0"/>
            </a:endParaRPr>
          </a:p>
          <a:p>
            <a:pPr lvl="1">
              <a:defRPr/>
            </a:pPr>
            <a:r>
              <a:rPr lang="en-US" sz="2400" b="1" dirty="0">
                <a:latin typeface="Times New Roman" pitchFamily="18" charset="0"/>
                <a:cs typeface="Times New Roman" pitchFamily="18" charset="0"/>
              </a:rPr>
              <a:t>Inappropriate:</a:t>
            </a:r>
            <a:r>
              <a:rPr lang="en-US" sz="2400" dirty="0">
                <a:latin typeface="Times New Roman" pitchFamily="18" charset="0"/>
                <a:cs typeface="Times New Roman" pitchFamily="18" charset="0"/>
              </a:rPr>
              <a:t> </a:t>
            </a:r>
            <a:r>
              <a:rPr lang="en-US" sz="2400" i="1" dirty="0">
                <a:solidFill>
                  <a:srgbClr val="002060"/>
                </a:solidFill>
                <a:latin typeface="Times New Roman" pitchFamily="18" charset="0"/>
                <a:ea typeface="+mn-ea"/>
                <a:cs typeface="Times New Roman" pitchFamily="18" charset="0"/>
              </a:rPr>
              <a:t>“Those clothes are inappropriate for the job”</a:t>
            </a:r>
            <a:endParaRPr lang="en-US" sz="2400" dirty="0">
              <a:solidFill>
                <a:srgbClr val="002060"/>
              </a:solidFill>
              <a:latin typeface="Times New Roman" pitchFamily="18" charset="0"/>
              <a:cs typeface="Times New Roman" pitchFamily="18" charset="0"/>
            </a:endParaRPr>
          </a:p>
          <a:p>
            <a:pPr lvl="1">
              <a:defRPr/>
            </a:pPr>
            <a:r>
              <a:rPr lang="en-US" sz="2400" dirty="0">
                <a:latin typeface="Times New Roman" pitchFamily="18" charset="0"/>
                <a:cs typeface="Times New Roman" pitchFamily="18" charset="0"/>
              </a:rPr>
              <a:t>Or use “</a:t>
            </a:r>
            <a:r>
              <a:rPr lang="en-US" sz="2400" b="1" dirty="0">
                <a:latin typeface="Times New Roman" pitchFamily="18" charset="0"/>
                <a:cs typeface="Times New Roman" pitchFamily="18" charset="0"/>
              </a:rPr>
              <a:t>rules</a:t>
            </a:r>
            <a:r>
              <a:rPr lang="en-US" sz="2400" dirty="0">
                <a:latin typeface="Times New Roman" pitchFamily="18" charset="0"/>
                <a:cs typeface="Times New Roman" pitchFamily="18" charset="0"/>
              </a:rPr>
              <a:t>” as a easy out: </a:t>
            </a:r>
            <a:br>
              <a:rPr lang="en-US" sz="2400" dirty="0">
                <a:latin typeface="Times New Roman" pitchFamily="18" charset="0"/>
                <a:cs typeface="Times New Roman" pitchFamily="18" charset="0"/>
              </a:rPr>
            </a:br>
            <a:r>
              <a:rPr lang="en-US" sz="2400" i="1" dirty="0">
                <a:solidFill>
                  <a:srgbClr val="002060"/>
                </a:solidFill>
                <a:latin typeface="Times New Roman" pitchFamily="18" charset="0"/>
                <a:ea typeface="+mn-ea"/>
                <a:cs typeface="Times New Roman" pitchFamily="18" charset="0"/>
              </a:rPr>
              <a:t>“You know it’s against the rules, you’re </a:t>
            </a:r>
            <a:r>
              <a:rPr lang="en-US" sz="2400" i="1" dirty="0" err="1">
                <a:solidFill>
                  <a:srgbClr val="002060"/>
                </a:solidFill>
                <a:latin typeface="Times New Roman" pitchFamily="18" charset="0"/>
                <a:ea typeface="+mn-ea"/>
                <a:cs typeface="Times New Roman" pitchFamily="18" charset="0"/>
              </a:rPr>
              <a:t>gonna</a:t>
            </a:r>
            <a:r>
              <a:rPr lang="en-US" sz="2400" i="1" dirty="0">
                <a:solidFill>
                  <a:srgbClr val="002060"/>
                </a:solidFill>
                <a:latin typeface="Times New Roman" pitchFamily="18" charset="0"/>
                <a:ea typeface="+mn-ea"/>
                <a:cs typeface="Times New Roman" pitchFamily="18" charset="0"/>
              </a:rPr>
              <a:t> get us all fired?”</a:t>
            </a:r>
            <a:endParaRPr lang="en-US" sz="2400" dirty="0">
              <a:solidFill>
                <a:srgbClr val="00206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557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1241770"/>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318099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381000"/>
            <a:ext cx="9144000" cy="788988"/>
          </a:xfrm>
        </p:spPr>
        <p:txBody>
          <a:bodyPr>
            <a:normAutofit/>
          </a:bodyPr>
          <a:lstStyle/>
          <a:p>
            <a:pPr algn="ctr"/>
            <a:r>
              <a:rPr lang="en-US" sz="4000" dirty="0">
                <a:latin typeface="+mj-lt"/>
              </a:rPr>
              <a:t>When Giving Rewarding Feedback…</a:t>
            </a:r>
          </a:p>
        </p:txBody>
      </p:sp>
      <p:sp>
        <p:nvSpPr>
          <p:cNvPr id="139267" name="Content Placeholder 2"/>
          <p:cNvSpPr>
            <a:spLocks noGrp="1"/>
          </p:cNvSpPr>
          <p:nvPr>
            <p:ph idx="1"/>
          </p:nvPr>
        </p:nvSpPr>
        <p:spPr>
          <a:xfrm>
            <a:off x="304800" y="1423224"/>
            <a:ext cx="8534400" cy="4572000"/>
          </a:xfrm>
        </p:spPr>
        <p:txBody>
          <a:bodyPr/>
          <a:lstStyle/>
          <a:p>
            <a:r>
              <a:rPr lang="en-US" dirty="0">
                <a:latin typeface="+mn-lt"/>
                <a:cs typeface="Times New Roman" pitchFamily="18" charset="0"/>
              </a:rPr>
              <a:t>Try to make it personal: </a:t>
            </a:r>
            <a:br>
              <a:rPr lang="en-US" dirty="0">
                <a:latin typeface="+mn-lt"/>
                <a:cs typeface="Times New Roman" pitchFamily="18" charset="0"/>
              </a:rPr>
            </a:br>
            <a:r>
              <a:rPr lang="en-US"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I appreciate how safely the team is getting things done”</a:t>
            </a:r>
          </a:p>
          <a:p>
            <a:r>
              <a:rPr lang="en-US" dirty="0">
                <a:latin typeface="+mn-lt"/>
                <a:cs typeface="Times New Roman" pitchFamily="18" charset="0"/>
              </a:rPr>
              <a:t> Never just say “good job”…use a behavior:</a:t>
            </a:r>
            <a:br>
              <a:rPr lang="en-US" dirty="0">
                <a:latin typeface="+mn-lt"/>
                <a:cs typeface="Times New Roman" pitchFamily="18" charset="0"/>
              </a:rPr>
            </a:br>
            <a:r>
              <a:rPr lang="en-US"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Hey, good job using a team lift…” </a:t>
            </a:r>
            <a:endParaRPr lang="en-US" i="1" dirty="0">
              <a:solidFill>
                <a:srgbClr val="000099"/>
              </a:solidFill>
              <a:latin typeface="Times New Roman" pitchFamily="18" charset="0"/>
              <a:cs typeface="Times New Roman" pitchFamily="18" charset="0"/>
            </a:endParaRPr>
          </a:p>
          <a:p>
            <a:r>
              <a:rPr lang="en-US" dirty="0">
                <a:latin typeface="+mn-lt"/>
                <a:cs typeface="Times New Roman" pitchFamily="18" charset="0"/>
              </a:rPr>
              <a:t>Try to build their “confidence” or “competence”:</a:t>
            </a:r>
            <a:br>
              <a:rPr lang="en-US" dirty="0">
                <a:latin typeface="+mn-lt"/>
                <a:cs typeface="Times New Roman" pitchFamily="18" charset="0"/>
              </a:rPr>
            </a:br>
            <a:r>
              <a:rPr lang="en-US" dirty="0">
                <a:latin typeface="Times New Roman" pitchFamily="18" charset="0"/>
                <a:cs typeface="Times New Roman" pitchFamily="18" charset="0"/>
              </a:rPr>
              <a:t> </a:t>
            </a:r>
            <a:r>
              <a:rPr lang="en-US" dirty="0">
                <a:solidFill>
                  <a:srgbClr val="000099"/>
                </a:solidFill>
                <a:latin typeface="Times New Roman" pitchFamily="18" charset="0"/>
                <a:cs typeface="Times New Roman" pitchFamily="18" charset="0"/>
              </a:rPr>
              <a:t>“</a:t>
            </a:r>
            <a:r>
              <a:rPr lang="en-US" sz="2400" i="1" dirty="0">
                <a:solidFill>
                  <a:srgbClr val="000099"/>
                </a:solidFill>
                <a:latin typeface="Times New Roman" pitchFamily="18" charset="0"/>
                <a:cs typeface="Times New Roman" pitchFamily="18" charset="0"/>
              </a:rPr>
              <a:t>You guys are a bunch of professionals…most of the time!” </a:t>
            </a:r>
            <a:endParaRPr lang="en-US" dirty="0">
              <a:solidFill>
                <a:srgbClr val="000099"/>
              </a:solidFill>
              <a:latin typeface="Times New Roman" pitchFamily="18" charset="0"/>
              <a:cs typeface="Times New Roman" pitchFamily="18" charset="0"/>
            </a:endParaRPr>
          </a:p>
          <a:p>
            <a:r>
              <a:rPr lang="en-US" dirty="0">
                <a:latin typeface="+mn-lt"/>
                <a:cs typeface="Times New Roman" pitchFamily="18" charset="0"/>
              </a:rPr>
              <a:t>Use humor sparingly or in a non-degrading way:</a:t>
            </a:r>
            <a:br>
              <a:rPr lang="en-US" dirty="0">
                <a:latin typeface="+mn-lt"/>
                <a:cs typeface="Times New Roman" pitchFamily="18" charset="0"/>
              </a:rPr>
            </a:br>
            <a:r>
              <a:rPr lang="en-US" dirty="0">
                <a:solidFill>
                  <a:srgbClr val="000099"/>
                </a:solidFill>
                <a:latin typeface="Times New Roman" pitchFamily="18" charset="0"/>
                <a:cs typeface="Times New Roman" pitchFamily="18" charset="0"/>
              </a:rPr>
              <a:t> “</a:t>
            </a:r>
            <a:r>
              <a:rPr lang="en-US" sz="2400" i="1" dirty="0">
                <a:solidFill>
                  <a:srgbClr val="000099"/>
                </a:solidFill>
                <a:latin typeface="Times New Roman" pitchFamily="18" charset="0"/>
                <a:cs typeface="Times New Roman" pitchFamily="18" charset="0"/>
              </a:rPr>
              <a:t>Hey, you’re no Marino…don’t toss wrenches!”</a:t>
            </a:r>
          </a:p>
          <a:p>
            <a:r>
              <a:rPr lang="en-US" dirty="0">
                <a:latin typeface="+mn-lt"/>
                <a:cs typeface="Times New Roman" pitchFamily="18" charset="0"/>
              </a:rPr>
              <a:t>Give feedback one-on-one, or in front of a group if the person is okay with that.</a:t>
            </a:r>
            <a:br>
              <a:rPr lang="en-US" dirty="0">
                <a:latin typeface="+mn-lt"/>
                <a:cs typeface="Times New Roman" pitchFamily="18" charset="0"/>
              </a:rPr>
            </a:br>
            <a:r>
              <a:rPr lang="en-US" sz="2800"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359304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5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9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anim calcmode="lin" valueType="num">
                                      <p:cBhvr>
                                        <p:cTn id="13" dur="500" fill="hold"/>
                                        <p:tgtEl>
                                          <p:spTgt spid="13926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9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anim calcmode="lin" valueType="num">
                                      <p:cBhvr>
                                        <p:cTn id="19" dur="500" fill="hold"/>
                                        <p:tgtEl>
                                          <p:spTgt spid="139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9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9267">
                                            <p:txEl>
                                              <p:pRg st="3" end="3"/>
                                            </p:txEl>
                                          </p:spTgt>
                                        </p:tgtEl>
                                        <p:attrNameLst>
                                          <p:attrName>style.visibility</p:attrName>
                                        </p:attrNameLst>
                                      </p:cBhvr>
                                      <p:to>
                                        <p:strVal val="visible"/>
                                      </p:to>
                                    </p:set>
                                    <p:anim calcmode="lin" valueType="num">
                                      <p:cBhvr>
                                        <p:cTn id="25" dur="500" fill="hold"/>
                                        <p:tgtEl>
                                          <p:spTgt spid="1392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92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39267">
                                            <p:txEl>
                                              <p:pRg st="4" end="4"/>
                                            </p:txEl>
                                          </p:spTgt>
                                        </p:tgtEl>
                                        <p:attrNameLst>
                                          <p:attrName>style.visibility</p:attrName>
                                        </p:attrNameLst>
                                      </p:cBhvr>
                                      <p:to>
                                        <p:strVal val="visible"/>
                                      </p:to>
                                    </p:set>
                                    <p:anim calcmode="lin" valueType="num">
                                      <p:cBhvr>
                                        <p:cTn id="31" dur="500" fill="hold"/>
                                        <p:tgtEl>
                                          <p:spTgt spid="13926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926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Title 1"/>
          <p:cNvSpPr>
            <a:spLocks noGrp="1"/>
          </p:cNvSpPr>
          <p:nvPr>
            <p:ph type="title"/>
          </p:nvPr>
        </p:nvSpPr>
        <p:spPr>
          <a:xfrm>
            <a:off x="0" y="381000"/>
            <a:ext cx="9144000" cy="788988"/>
          </a:xfrm>
        </p:spPr>
        <p:txBody>
          <a:bodyPr>
            <a:normAutofit/>
          </a:bodyPr>
          <a:lstStyle/>
          <a:p>
            <a:pPr algn="ctr"/>
            <a:r>
              <a:rPr lang="en-US" sz="4400" dirty="0">
                <a:latin typeface="+mj-lt"/>
              </a:rPr>
              <a:t>What is Your Level of Listening?</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079152687"/>
              </p:ext>
            </p:extLst>
          </p:nvPr>
        </p:nvGraphicFramePr>
        <p:xfrm>
          <a:off x="374652" y="1358532"/>
          <a:ext cx="8582025"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618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1D8D220E-EBFE-4728-9A7C-86575A70853F}"/>
                                            </p:graphicEl>
                                          </p:spTgt>
                                        </p:tgtEl>
                                        <p:attrNameLst>
                                          <p:attrName>style.visibility</p:attrName>
                                        </p:attrNameLst>
                                      </p:cBhvr>
                                      <p:to>
                                        <p:strVal val="visible"/>
                                      </p:to>
                                    </p:set>
                                    <p:animEffect transition="in" filter="wipe(left)">
                                      <p:cBhvr>
                                        <p:cTn id="7" dur="500"/>
                                        <p:tgtEl>
                                          <p:spTgt spid="7">
                                            <p:graphicEl>
                                              <a:dgm id="{1D8D220E-EBFE-4728-9A7C-86575A7085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DD220E79-ED1C-406D-A7BB-678F8FC02FE8}"/>
                                            </p:graphicEl>
                                          </p:spTgt>
                                        </p:tgtEl>
                                        <p:attrNameLst>
                                          <p:attrName>style.visibility</p:attrName>
                                        </p:attrNameLst>
                                      </p:cBhvr>
                                      <p:to>
                                        <p:strVal val="visible"/>
                                      </p:to>
                                    </p:set>
                                    <p:animEffect transition="in" filter="wipe(left)">
                                      <p:cBhvr>
                                        <p:cTn id="12" dur="500"/>
                                        <p:tgtEl>
                                          <p:spTgt spid="7">
                                            <p:graphicEl>
                                              <a:dgm id="{DD220E79-ED1C-406D-A7BB-678F8FC02FE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dgm id="{1BAFD293-2A23-4227-BC11-0416318B6E66}"/>
                                            </p:graphicEl>
                                          </p:spTgt>
                                        </p:tgtEl>
                                        <p:attrNameLst>
                                          <p:attrName>style.visibility</p:attrName>
                                        </p:attrNameLst>
                                      </p:cBhvr>
                                      <p:to>
                                        <p:strVal val="visible"/>
                                      </p:to>
                                    </p:set>
                                    <p:animEffect transition="in" filter="wipe(left)">
                                      <p:cBhvr>
                                        <p:cTn id="17" dur="500"/>
                                        <p:tgtEl>
                                          <p:spTgt spid="7">
                                            <p:graphicEl>
                                              <a:dgm id="{1BAFD293-2A23-4227-BC11-0416318B6E6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dgm id="{7782A8D3-C3CF-4953-81F8-FCD3DF655A54}"/>
                                            </p:graphicEl>
                                          </p:spTgt>
                                        </p:tgtEl>
                                        <p:attrNameLst>
                                          <p:attrName>style.visibility</p:attrName>
                                        </p:attrNameLst>
                                      </p:cBhvr>
                                      <p:to>
                                        <p:strVal val="visible"/>
                                      </p:to>
                                    </p:set>
                                    <p:animEffect transition="in" filter="wipe(left)">
                                      <p:cBhvr>
                                        <p:cTn id="22" dur="500"/>
                                        <p:tgtEl>
                                          <p:spTgt spid="7">
                                            <p:graphicEl>
                                              <a:dgm id="{7782A8D3-C3CF-4953-81F8-FCD3DF655A5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dgm id="{95B204B1-AD6A-401D-BE21-88E231B3F211}"/>
                                            </p:graphicEl>
                                          </p:spTgt>
                                        </p:tgtEl>
                                        <p:attrNameLst>
                                          <p:attrName>style.visibility</p:attrName>
                                        </p:attrNameLst>
                                      </p:cBhvr>
                                      <p:to>
                                        <p:strVal val="visible"/>
                                      </p:to>
                                    </p:set>
                                    <p:animEffect transition="in" filter="wipe(left)">
                                      <p:cBhvr>
                                        <p:cTn id="27" dur="500"/>
                                        <p:tgtEl>
                                          <p:spTgt spid="7">
                                            <p:graphicEl>
                                              <a:dgm id="{95B204B1-AD6A-401D-BE21-88E231B3F21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C369DDB9-AA40-482F-AC51-48CA41BF7904}"/>
                                            </p:graphicEl>
                                          </p:spTgt>
                                        </p:tgtEl>
                                        <p:attrNameLst>
                                          <p:attrName>style.visibility</p:attrName>
                                        </p:attrNameLst>
                                      </p:cBhvr>
                                      <p:to>
                                        <p:strVal val="visible"/>
                                      </p:to>
                                    </p:set>
                                    <p:animEffect transition="in" filter="wipe(left)">
                                      <p:cBhvr>
                                        <p:cTn id="32" dur="500"/>
                                        <p:tgtEl>
                                          <p:spTgt spid="7">
                                            <p:graphicEl>
                                              <a:dgm id="{C369DDB9-AA40-482F-AC51-48CA41BF79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381000"/>
            <a:ext cx="9144000" cy="788988"/>
          </a:xfrm>
        </p:spPr>
        <p:txBody>
          <a:bodyPr>
            <a:normAutofit/>
          </a:bodyPr>
          <a:lstStyle/>
          <a:p>
            <a:pPr algn="ctr"/>
            <a:r>
              <a:rPr lang="en-US" sz="4400" dirty="0">
                <a:latin typeface="+mj-lt"/>
              </a:rPr>
              <a:t>Improve Your Listening Skills</a:t>
            </a:r>
          </a:p>
        </p:txBody>
      </p:sp>
      <p:sp>
        <p:nvSpPr>
          <p:cNvPr id="124931" name="Content Placeholder 2"/>
          <p:cNvSpPr>
            <a:spLocks noGrp="1"/>
          </p:cNvSpPr>
          <p:nvPr>
            <p:ph idx="1"/>
          </p:nvPr>
        </p:nvSpPr>
        <p:spPr>
          <a:xfrm>
            <a:off x="304800" y="1524000"/>
            <a:ext cx="8582025" cy="4572000"/>
          </a:xfrm>
        </p:spPr>
        <p:txBody>
          <a:bodyPr/>
          <a:lstStyle/>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Pay Attention </a:t>
            </a:r>
            <a:r>
              <a:rPr lang="en-US" sz="2800" dirty="0">
                <a:solidFill>
                  <a:srgbClr val="000099"/>
                </a:solidFill>
                <a:latin typeface="Times New Roman" pitchFamily="18" charset="0"/>
                <a:cs typeface="Times New Roman" pitchFamily="18" charset="0"/>
              </a:rPr>
              <a:t>– focus on content, not delivery</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Respond</a:t>
            </a:r>
            <a:r>
              <a:rPr lang="en-US" sz="2800" dirty="0">
                <a:latin typeface="Times New Roman" pitchFamily="18" charset="0"/>
                <a:cs typeface="Times New Roman" pitchFamily="18" charset="0"/>
              </a:rPr>
              <a:t> </a:t>
            </a:r>
            <a:r>
              <a:rPr lang="en-US" sz="2800" dirty="0">
                <a:solidFill>
                  <a:srgbClr val="000099"/>
                </a:solidFill>
                <a:latin typeface="Times New Roman" pitchFamily="18" charset="0"/>
                <a:cs typeface="Times New Roman" pitchFamily="18" charset="0"/>
              </a:rPr>
              <a:t>– seek clarification, question, paraphrase</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Let speaker finish </a:t>
            </a:r>
            <a:r>
              <a:rPr lang="en-US" sz="2800" dirty="0">
                <a:solidFill>
                  <a:srgbClr val="000099"/>
                </a:solidFill>
                <a:latin typeface="Times New Roman" pitchFamily="18" charset="0"/>
                <a:cs typeface="Times New Roman" pitchFamily="18" charset="0"/>
              </a:rPr>
              <a:t>– don’t prepare what to say next</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Main Ideas </a:t>
            </a:r>
            <a:r>
              <a:rPr lang="en-US" sz="2800" dirty="0">
                <a:solidFill>
                  <a:srgbClr val="000099"/>
                </a:solidFill>
                <a:latin typeface="Times New Roman" pitchFamily="18" charset="0"/>
                <a:cs typeface="Times New Roman" pitchFamily="18" charset="0"/>
              </a:rPr>
              <a:t>– facts, feelings, values, opinions</a:t>
            </a:r>
          </a:p>
          <a:p>
            <a:pPr marL="514350" indent="-514350">
              <a:lnSpc>
                <a:spcPct val="150000"/>
              </a:lnSpc>
              <a:buFont typeface="Garamond" pitchFamily="18" charset="0"/>
              <a:buAutoNum type="arabicPeriod"/>
            </a:pPr>
            <a:r>
              <a:rPr lang="en-US" sz="2800" b="1" dirty="0">
                <a:latin typeface="Times New Roman" pitchFamily="18" charset="0"/>
                <a:cs typeface="Times New Roman" pitchFamily="18" charset="0"/>
              </a:rPr>
              <a:t>Eye Contact </a:t>
            </a:r>
            <a:r>
              <a:rPr lang="en-US" sz="2800" dirty="0">
                <a:solidFill>
                  <a:srgbClr val="000099"/>
                </a:solidFill>
                <a:latin typeface="Times New Roman" pitchFamily="18" charset="0"/>
                <a:cs typeface="Times New Roman" pitchFamily="18" charset="0"/>
              </a:rPr>
              <a:t>– focus on the speaker, not your watch</a:t>
            </a:r>
          </a:p>
        </p:txBody>
      </p:sp>
    </p:spTree>
    <p:custDataLst>
      <p:tags r:id="rId1"/>
    </p:custDataLst>
    <p:extLst>
      <p:ext uri="{BB962C8B-B14F-4D97-AF65-F5344CB8AC3E}">
        <p14:creationId xmlns:p14="http://schemas.microsoft.com/office/powerpoint/2010/main" val="40684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down)">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down)">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down)">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wipe(down)">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wipe(down)">
                                      <p:cBhvr>
                                        <p:cTn id="27" dur="500"/>
                                        <p:tgtEl>
                                          <p:spTgt spid="124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9858"/>
            <a:ext cx="9144000" cy="484650"/>
          </a:xfrm>
        </p:spPr>
        <p:txBody>
          <a:bodyPr>
            <a:noAutofit/>
          </a:bodyPr>
          <a:lstStyle/>
          <a:p>
            <a:pPr algn="ctr"/>
            <a:r>
              <a:rPr lang="en-US" sz="4400" dirty="0">
                <a:latin typeface="+mj-lt"/>
              </a:rPr>
              <a:t>Pre-Observation Thoughts</a:t>
            </a:r>
          </a:p>
        </p:txBody>
      </p:sp>
      <p:sp>
        <p:nvSpPr>
          <p:cNvPr id="5" name="Content Placeholder 4"/>
          <p:cNvSpPr>
            <a:spLocks noGrp="1"/>
          </p:cNvSpPr>
          <p:nvPr>
            <p:ph idx="1"/>
          </p:nvPr>
        </p:nvSpPr>
        <p:spPr>
          <a:xfrm>
            <a:off x="352003" y="1494723"/>
            <a:ext cx="8573512" cy="4760913"/>
          </a:xfrm>
        </p:spPr>
        <p:txBody>
          <a:bodyPr>
            <a:normAutofit/>
          </a:bodyPr>
          <a:lstStyle/>
          <a:p>
            <a:pPr>
              <a:spcBef>
                <a:spcPts val="1800"/>
              </a:spcBef>
            </a:pPr>
            <a:r>
              <a:rPr lang="en-US" sz="3000" b="1" dirty="0">
                <a:solidFill>
                  <a:srgbClr val="1F497D"/>
                </a:solidFill>
                <a:latin typeface="+mn-lt"/>
              </a:rPr>
              <a:t>Who</a:t>
            </a:r>
            <a:r>
              <a:rPr lang="en-US" sz="3000" dirty="0">
                <a:latin typeface="+mn-lt"/>
              </a:rPr>
              <a:t>…will your focus be on?</a:t>
            </a:r>
          </a:p>
          <a:p>
            <a:pPr>
              <a:spcBef>
                <a:spcPts val="1800"/>
              </a:spcBef>
            </a:pPr>
            <a:r>
              <a:rPr lang="en-US" sz="3000" b="1" dirty="0">
                <a:solidFill>
                  <a:srgbClr val="1F497D"/>
                </a:solidFill>
                <a:latin typeface="+mn-lt"/>
              </a:rPr>
              <a:t>What</a:t>
            </a:r>
            <a:r>
              <a:rPr lang="en-US" sz="3000" dirty="0">
                <a:latin typeface="+mn-lt"/>
              </a:rPr>
              <a:t>…do you expect to see?</a:t>
            </a:r>
          </a:p>
          <a:p>
            <a:pPr>
              <a:spcBef>
                <a:spcPts val="1800"/>
              </a:spcBef>
            </a:pPr>
            <a:r>
              <a:rPr lang="en-US" sz="3000" b="1" dirty="0">
                <a:solidFill>
                  <a:srgbClr val="1F497D"/>
                </a:solidFill>
                <a:latin typeface="+mn-lt"/>
              </a:rPr>
              <a:t>When</a:t>
            </a:r>
            <a:r>
              <a:rPr lang="en-US" sz="3000" dirty="0">
                <a:latin typeface="+mn-lt"/>
              </a:rPr>
              <a:t>…would be the best opportunity to observe?</a:t>
            </a:r>
          </a:p>
          <a:p>
            <a:pPr>
              <a:spcBef>
                <a:spcPts val="1800"/>
              </a:spcBef>
            </a:pPr>
            <a:r>
              <a:rPr lang="en-US" sz="3000" b="1" dirty="0">
                <a:solidFill>
                  <a:srgbClr val="1F497D"/>
                </a:solidFill>
                <a:latin typeface="+mn-lt"/>
              </a:rPr>
              <a:t>Where</a:t>
            </a:r>
            <a:r>
              <a:rPr lang="en-US" sz="3000" dirty="0">
                <a:latin typeface="+mn-lt"/>
              </a:rPr>
              <a:t>…would my observation and communication</a:t>
            </a:r>
            <a:br>
              <a:rPr lang="en-US" sz="3000" dirty="0">
                <a:latin typeface="+mn-lt"/>
              </a:rPr>
            </a:br>
            <a:r>
              <a:rPr lang="en-US" sz="3000" dirty="0">
                <a:latin typeface="+mn-lt"/>
              </a:rPr>
              <a:t>             make the biggest impact?</a:t>
            </a:r>
          </a:p>
        </p:txBody>
      </p:sp>
    </p:spTree>
    <p:custDataLst>
      <p:tags r:id="rId1"/>
    </p:custDataLst>
    <p:extLst>
      <p:ext uri="{BB962C8B-B14F-4D97-AF65-F5344CB8AC3E}">
        <p14:creationId xmlns:p14="http://schemas.microsoft.com/office/powerpoint/2010/main" val="3126059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160866"/>
            <a:ext cx="9144000" cy="788988"/>
          </a:xfrm>
        </p:spPr>
        <p:txBody>
          <a:bodyPr>
            <a:normAutofit/>
          </a:bodyPr>
          <a:lstStyle/>
          <a:p>
            <a:pPr algn="ctr"/>
            <a:r>
              <a:rPr lang="en-US" sz="4400" dirty="0">
                <a:latin typeface="+mj-lt"/>
              </a:rPr>
              <a:t>Conducting </a:t>
            </a:r>
            <a:r>
              <a:rPr lang="en-US" sz="4400" dirty="0">
                <a:solidFill>
                  <a:srgbClr val="C00000"/>
                </a:solidFill>
                <a:effectLst>
                  <a:outerShdw blurRad="38100" dist="38100" dir="2700000" algn="tl">
                    <a:srgbClr val="000000">
                      <a:alpha val="43137"/>
                    </a:srgbClr>
                  </a:outerShdw>
                </a:effectLst>
                <a:latin typeface="+mj-lt"/>
              </a:rPr>
              <a:t>Behavioral Observations</a:t>
            </a:r>
          </a:p>
        </p:txBody>
      </p:sp>
      <p:sp>
        <p:nvSpPr>
          <p:cNvPr id="88067" name="Content Placeholder 2"/>
          <p:cNvSpPr>
            <a:spLocks noGrp="1"/>
          </p:cNvSpPr>
          <p:nvPr>
            <p:ph idx="1"/>
          </p:nvPr>
        </p:nvSpPr>
        <p:spPr>
          <a:xfrm>
            <a:off x="381000" y="1330352"/>
            <a:ext cx="8382000" cy="4318280"/>
          </a:xfrm>
        </p:spPr>
        <p:txBody>
          <a:bodyPr>
            <a:noAutofit/>
          </a:bodyPr>
          <a:lstStyle/>
          <a:p>
            <a:pPr>
              <a:spcBef>
                <a:spcPts val="1200"/>
              </a:spcBef>
            </a:pPr>
            <a:r>
              <a:rPr lang="en-US" sz="3000" dirty="0">
                <a:latin typeface="+mn-lt"/>
                <a:cs typeface="Times New Roman" pitchFamily="18" charset="0"/>
              </a:rPr>
              <a:t>Focus on behaviors…what you see people doing. </a:t>
            </a:r>
          </a:p>
          <a:p>
            <a:pPr>
              <a:spcBef>
                <a:spcPts val="1200"/>
              </a:spcBef>
            </a:pPr>
            <a:r>
              <a:rPr lang="en-US" sz="3000" dirty="0">
                <a:solidFill>
                  <a:srgbClr val="000099"/>
                </a:solidFill>
                <a:latin typeface="+mn-lt"/>
                <a:cs typeface="Times New Roman" pitchFamily="18" charset="0"/>
              </a:rPr>
              <a:t>Do NOT focus on rules/regulations or Policies.</a:t>
            </a:r>
          </a:p>
          <a:p>
            <a:pPr>
              <a:spcBef>
                <a:spcPts val="1200"/>
              </a:spcBef>
            </a:pPr>
            <a:r>
              <a:rPr lang="en-US" sz="3000" dirty="0">
                <a:latin typeface="+mn-lt"/>
                <a:cs typeface="Times New Roman" pitchFamily="18" charset="0"/>
              </a:rPr>
              <a:t>Mark all behaviors you see </a:t>
            </a:r>
            <a:r>
              <a:rPr lang="en-US" sz="3000" b="1" dirty="0">
                <a:latin typeface="+mn-lt"/>
                <a:cs typeface="Times New Roman" pitchFamily="18" charset="0"/>
              </a:rPr>
              <a:t>Safe </a:t>
            </a:r>
            <a:r>
              <a:rPr lang="en-US" sz="3000" dirty="0">
                <a:latin typeface="+mn-lt"/>
                <a:cs typeface="Times New Roman" pitchFamily="18" charset="0"/>
              </a:rPr>
              <a:t>or </a:t>
            </a:r>
            <a:r>
              <a:rPr lang="en-US" sz="3000" b="1" dirty="0">
                <a:latin typeface="+mn-lt"/>
                <a:cs typeface="Times New Roman" pitchFamily="18" charset="0"/>
              </a:rPr>
              <a:t>At-Risk</a:t>
            </a:r>
            <a:r>
              <a:rPr lang="en-US" sz="3000" dirty="0">
                <a:latin typeface="+mn-lt"/>
                <a:cs typeface="Times New Roman" pitchFamily="18" charset="0"/>
              </a:rPr>
              <a:t>.</a:t>
            </a:r>
          </a:p>
          <a:p>
            <a:pPr>
              <a:spcBef>
                <a:spcPts val="1200"/>
              </a:spcBef>
            </a:pPr>
            <a:r>
              <a:rPr lang="en-US" sz="3000" dirty="0">
                <a:solidFill>
                  <a:srgbClr val="000099"/>
                </a:solidFill>
                <a:latin typeface="+mn-lt"/>
                <a:cs typeface="Times New Roman" pitchFamily="18" charset="0"/>
              </a:rPr>
              <a:t>Record the severity of the risky behaviors.</a:t>
            </a:r>
          </a:p>
          <a:p>
            <a:pPr>
              <a:spcBef>
                <a:spcPts val="1200"/>
              </a:spcBef>
            </a:pPr>
            <a:r>
              <a:rPr lang="en-US" sz="3000" dirty="0">
                <a:latin typeface="+mn-lt"/>
                <a:cs typeface="Times New Roman" pitchFamily="18" charset="0"/>
              </a:rPr>
              <a:t>Identify any Error Traps and record them</a:t>
            </a:r>
          </a:p>
          <a:p>
            <a:pPr>
              <a:spcBef>
                <a:spcPts val="1200"/>
              </a:spcBef>
            </a:pPr>
            <a:r>
              <a:rPr lang="en-US" sz="3000" dirty="0">
                <a:solidFill>
                  <a:srgbClr val="1F497D"/>
                </a:solidFill>
                <a:latin typeface="+mn-lt"/>
                <a:cs typeface="Times New Roman" pitchFamily="18" charset="0"/>
              </a:rPr>
              <a:t>Record comments to clarify what you observed.</a:t>
            </a:r>
          </a:p>
          <a:p>
            <a:pPr>
              <a:spcBef>
                <a:spcPts val="1200"/>
              </a:spcBef>
            </a:pPr>
            <a:r>
              <a:rPr lang="en-US" sz="3000" dirty="0">
                <a:latin typeface="+mn-lt"/>
                <a:cs typeface="Times New Roman" pitchFamily="18" charset="0"/>
              </a:rPr>
              <a:t>Give feedback on both safe &amp; at-risk observations.</a:t>
            </a:r>
          </a:p>
        </p:txBody>
      </p:sp>
    </p:spTree>
    <p:custDataLst>
      <p:tags r:id="rId1"/>
    </p:custDataLst>
    <p:extLst>
      <p:ext uri="{BB962C8B-B14F-4D97-AF65-F5344CB8AC3E}">
        <p14:creationId xmlns:p14="http://schemas.microsoft.com/office/powerpoint/2010/main" val="2266223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134146"/>
            <a:ext cx="9144000" cy="788988"/>
          </a:xfrm>
        </p:spPr>
        <p:txBody>
          <a:bodyPr>
            <a:noAutofit/>
          </a:bodyPr>
          <a:lstStyle/>
          <a:p>
            <a:pPr algn="ctr"/>
            <a:r>
              <a:rPr lang="en-US" sz="4400" dirty="0">
                <a:latin typeface="+mj-lt"/>
              </a:rPr>
              <a:t>Conducting </a:t>
            </a:r>
            <a:r>
              <a:rPr lang="en-US" sz="4400" dirty="0">
                <a:solidFill>
                  <a:srgbClr val="C00000"/>
                </a:solidFill>
                <a:effectLst>
                  <a:outerShdw blurRad="38100" dist="38100" dir="2700000" algn="tl">
                    <a:srgbClr val="000000">
                      <a:alpha val="43137"/>
                    </a:srgbClr>
                  </a:outerShdw>
                </a:effectLst>
                <a:latin typeface="+mj-lt"/>
              </a:rPr>
              <a:t>Compliance Inspections</a:t>
            </a:r>
          </a:p>
        </p:txBody>
      </p:sp>
      <p:sp>
        <p:nvSpPr>
          <p:cNvPr id="88067" name="Content Placeholder 2"/>
          <p:cNvSpPr>
            <a:spLocks noGrp="1"/>
          </p:cNvSpPr>
          <p:nvPr>
            <p:ph idx="1"/>
          </p:nvPr>
        </p:nvSpPr>
        <p:spPr>
          <a:xfrm>
            <a:off x="360485" y="866632"/>
            <a:ext cx="8382000" cy="5062219"/>
          </a:xfrm>
        </p:spPr>
        <p:txBody>
          <a:bodyPr>
            <a:noAutofit/>
          </a:bodyPr>
          <a:lstStyle/>
          <a:p>
            <a:pPr>
              <a:lnSpc>
                <a:spcPct val="150000"/>
              </a:lnSpc>
            </a:pPr>
            <a:r>
              <a:rPr lang="en-US" sz="2600" dirty="0">
                <a:latin typeface="+mn-lt"/>
                <a:cs typeface="Times New Roman" pitchFamily="18" charset="0"/>
              </a:rPr>
              <a:t>Proceed to the predetermined location. </a:t>
            </a:r>
          </a:p>
          <a:p>
            <a:pPr>
              <a:lnSpc>
                <a:spcPct val="150000"/>
              </a:lnSpc>
            </a:pPr>
            <a:r>
              <a:rPr lang="en-US" sz="2600" dirty="0">
                <a:solidFill>
                  <a:srgbClr val="1F497D"/>
                </a:solidFill>
                <a:latin typeface="+mn-lt"/>
                <a:cs typeface="Times New Roman" pitchFamily="18" charset="0"/>
              </a:rPr>
              <a:t>Focus on conditions around you. </a:t>
            </a:r>
          </a:p>
          <a:p>
            <a:pPr>
              <a:lnSpc>
                <a:spcPct val="150000"/>
              </a:lnSpc>
            </a:pPr>
            <a:r>
              <a:rPr lang="en-US" sz="2600" dirty="0">
                <a:latin typeface="+mn-lt"/>
                <a:cs typeface="Times New Roman" pitchFamily="18" charset="0"/>
              </a:rPr>
              <a:t>Mark all conditions on the checklist </a:t>
            </a:r>
            <a:r>
              <a:rPr lang="en-US" sz="2600" b="1" dirty="0">
                <a:latin typeface="+mn-lt"/>
                <a:cs typeface="Times New Roman" pitchFamily="18" charset="0"/>
              </a:rPr>
              <a:t>Safe </a:t>
            </a:r>
            <a:r>
              <a:rPr lang="en-US" sz="2600" dirty="0">
                <a:latin typeface="+mn-lt"/>
                <a:cs typeface="Times New Roman" pitchFamily="18" charset="0"/>
              </a:rPr>
              <a:t>or </a:t>
            </a:r>
            <a:r>
              <a:rPr lang="en-US" sz="2600" b="1" dirty="0">
                <a:latin typeface="+mn-lt"/>
                <a:cs typeface="Times New Roman" pitchFamily="18" charset="0"/>
              </a:rPr>
              <a:t>At-Risk</a:t>
            </a:r>
            <a:r>
              <a:rPr lang="en-US" sz="2600" dirty="0">
                <a:latin typeface="+mn-lt"/>
                <a:cs typeface="Times New Roman" pitchFamily="18" charset="0"/>
              </a:rPr>
              <a:t>.</a:t>
            </a:r>
          </a:p>
          <a:p>
            <a:pPr>
              <a:lnSpc>
                <a:spcPct val="150000"/>
              </a:lnSpc>
            </a:pPr>
            <a:r>
              <a:rPr lang="en-US" sz="2600" dirty="0">
                <a:solidFill>
                  <a:srgbClr val="1F497D"/>
                </a:solidFill>
                <a:latin typeface="+mn-lt"/>
                <a:cs typeface="Times New Roman" pitchFamily="18" charset="0"/>
              </a:rPr>
              <a:t>Record the severity of the risky conditions.</a:t>
            </a:r>
          </a:p>
          <a:p>
            <a:pPr>
              <a:lnSpc>
                <a:spcPct val="150000"/>
              </a:lnSpc>
            </a:pPr>
            <a:r>
              <a:rPr lang="en-US" sz="2600" dirty="0">
                <a:latin typeface="+mn-lt"/>
                <a:cs typeface="Times New Roman" pitchFamily="18" charset="0"/>
              </a:rPr>
              <a:t>Identify any Error Traps and record them</a:t>
            </a:r>
            <a:endParaRPr lang="en-US" sz="2600" dirty="0">
              <a:solidFill>
                <a:srgbClr val="000099"/>
              </a:solidFill>
              <a:latin typeface="+mn-lt"/>
              <a:cs typeface="Times New Roman" pitchFamily="18" charset="0"/>
            </a:endParaRPr>
          </a:p>
          <a:p>
            <a:pPr>
              <a:lnSpc>
                <a:spcPct val="150000"/>
              </a:lnSpc>
            </a:pPr>
            <a:r>
              <a:rPr lang="en-US" sz="2600" dirty="0">
                <a:solidFill>
                  <a:srgbClr val="1F497D"/>
                </a:solidFill>
                <a:latin typeface="+mn-lt"/>
                <a:cs typeface="Times New Roman" pitchFamily="18" charset="0"/>
              </a:rPr>
              <a:t>Record comments to clarify what you observed.</a:t>
            </a:r>
          </a:p>
          <a:p>
            <a:r>
              <a:rPr lang="en-US" sz="2600" dirty="0">
                <a:latin typeface="+mn-lt"/>
                <a:cs typeface="Times New Roman" pitchFamily="18" charset="0"/>
              </a:rPr>
              <a:t>If employees are present, give feedback on both safe &amp; at-risk.</a:t>
            </a:r>
          </a:p>
        </p:txBody>
      </p:sp>
    </p:spTree>
    <p:custDataLst>
      <p:tags r:id="rId1"/>
    </p:custDataLst>
    <p:extLst>
      <p:ext uri="{BB962C8B-B14F-4D97-AF65-F5344CB8AC3E}">
        <p14:creationId xmlns:p14="http://schemas.microsoft.com/office/powerpoint/2010/main" val="116514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278548214"/>
              </p:ext>
            </p:extLst>
          </p:nvPr>
        </p:nvGraphicFramePr>
        <p:xfrm>
          <a:off x="1558268" y="1596525"/>
          <a:ext cx="6088320" cy="4302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bwMode="auto">
          <a:xfrm>
            <a:off x="0" y="127040"/>
            <a:ext cx="9143999" cy="788988"/>
          </a:xfrm>
          <a:prstGeom prst="rect">
            <a:avLst/>
          </a:prstGeom>
          <a:noFill/>
          <a:ln w="9525">
            <a:noFill/>
            <a:miter lim="800000"/>
            <a:headEnd/>
            <a:tailEnd/>
          </a:ln>
        </p:spPr>
        <p:txBody>
          <a:bodyPr lIns="91311" tIns="45657" rIns="91311" bIns="45657" anchor="ctr"/>
          <a:lstStyle/>
          <a:p>
            <a:pPr algn="ctr">
              <a:spcBef>
                <a:spcPct val="0"/>
              </a:spcBef>
              <a:defRPr/>
            </a:pPr>
            <a:r>
              <a:rPr lang="en-US" sz="4400" b="1" dirty="0">
                <a:solidFill>
                  <a:srgbClr val="1F497D"/>
                </a:solidFill>
                <a:latin typeface="+mj-lt"/>
                <a:ea typeface="+mj-ea"/>
                <a:cs typeface="Verdana"/>
              </a:rPr>
              <a:t>Define Severity - Exercise</a:t>
            </a:r>
          </a:p>
        </p:txBody>
      </p:sp>
      <p:sp>
        <p:nvSpPr>
          <p:cNvPr id="9" name="TextBox 8"/>
          <p:cNvSpPr txBox="1"/>
          <p:nvPr/>
        </p:nvSpPr>
        <p:spPr>
          <a:xfrm>
            <a:off x="3684590" y="1161555"/>
            <a:ext cx="1842172" cy="477054"/>
          </a:xfrm>
          <a:prstGeom prst="rect">
            <a:avLst/>
          </a:prstGeom>
          <a:noFill/>
        </p:spPr>
        <p:txBody>
          <a:bodyPr wrap="none">
            <a:spAutoFit/>
          </a:bodyPr>
          <a:lstStyle/>
          <a:p>
            <a:pPr>
              <a:defRPr/>
            </a:pPr>
            <a:r>
              <a:rPr lang="en-US" b="1" dirty="0">
                <a:effectLst>
                  <a:outerShdw blurRad="38100" dist="38100" dir="2700000" algn="tl">
                    <a:srgbClr val="000000">
                      <a:alpha val="43137"/>
                    </a:srgbClr>
                  </a:outerShdw>
                </a:effectLst>
                <a:latin typeface="Arial" pitchFamily="34" charset="0"/>
              </a:rPr>
              <a:t>Probability</a:t>
            </a:r>
          </a:p>
        </p:txBody>
      </p:sp>
      <p:sp>
        <p:nvSpPr>
          <p:cNvPr id="10" name="TextBox 9"/>
          <p:cNvSpPr txBox="1"/>
          <p:nvPr/>
        </p:nvSpPr>
        <p:spPr>
          <a:xfrm rot="16200000">
            <a:off x="1241317" y="3421115"/>
            <a:ext cx="1431802" cy="477054"/>
          </a:xfrm>
          <a:prstGeom prst="rect">
            <a:avLst/>
          </a:prstGeom>
          <a:noFill/>
        </p:spPr>
        <p:txBody>
          <a:bodyPr wrap="none">
            <a:spAutoFit/>
          </a:bodyPr>
          <a:lstStyle/>
          <a:p>
            <a:pPr>
              <a:defRPr/>
            </a:pPr>
            <a:r>
              <a:rPr lang="en-US" b="1" dirty="0">
                <a:effectLst>
                  <a:outerShdw blurRad="38100" dist="38100" dir="2700000" algn="tl">
                    <a:srgbClr val="000000">
                      <a:alpha val="43137"/>
                    </a:srgbClr>
                  </a:outerShdw>
                </a:effectLst>
                <a:latin typeface="Arial" pitchFamily="34" charset="0"/>
              </a:rPr>
              <a:t>Severity</a:t>
            </a:r>
          </a:p>
        </p:txBody>
      </p:sp>
      <p:sp>
        <p:nvSpPr>
          <p:cNvPr id="15" name="TextBox 3"/>
          <p:cNvSpPr txBox="1">
            <a:spLocks noChangeArrowheads="1"/>
          </p:cNvSpPr>
          <p:nvPr/>
        </p:nvSpPr>
        <p:spPr bwMode="auto">
          <a:xfrm>
            <a:off x="2093797" y="2553948"/>
            <a:ext cx="646002"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Low</a:t>
            </a:r>
          </a:p>
        </p:txBody>
      </p:sp>
      <p:sp>
        <p:nvSpPr>
          <p:cNvPr id="16" name="TextBox 5"/>
          <p:cNvSpPr txBox="1">
            <a:spLocks noChangeArrowheads="1"/>
          </p:cNvSpPr>
          <p:nvPr/>
        </p:nvSpPr>
        <p:spPr bwMode="auto">
          <a:xfrm>
            <a:off x="2027668" y="4458948"/>
            <a:ext cx="697298"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High</a:t>
            </a:r>
          </a:p>
        </p:txBody>
      </p:sp>
      <p:sp>
        <p:nvSpPr>
          <p:cNvPr id="17" name="TextBox 7"/>
          <p:cNvSpPr txBox="1">
            <a:spLocks noChangeArrowheads="1"/>
          </p:cNvSpPr>
          <p:nvPr/>
        </p:nvSpPr>
        <p:spPr bwMode="auto">
          <a:xfrm>
            <a:off x="3371557" y="1583544"/>
            <a:ext cx="646002"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Low</a:t>
            </a:r>
          </a:p>
        </p:txBody>
      </p:sp>
      <p:sp>
        <p:nvSpPr>
          <p:cNvPr id="18" name="TextBox 8"/>
          <p:cNvSpPr txBox="1">
            <a:spLocks noChangeArrowheads="1"/>
          </p:cNvSpPr>
          <p:nvPr/>
        </p:nvSpPr>
        <p:spPr bwMode="auto">
          <a:xfrm>
            <a:off x="5198071" y="1583544"/>
            <a:ext cx="697298" cy="369164"/>
          </a:xfrm>
          <a:prstGeom prst="rect">
            <a:avLst/>
          </a:prstGeom>
          <a:noFill/>
          <a:ln w="9525">
            <a:noFill/>
            <a:miter lim="800000"/>
            <a:headEnd/>
            <a:tailEnd/>
          </a:ln>
        </p:spPr>
        <p:txBody>
          <a:bodyPr wrap="none" lIns="91277" tIns="45637" rIns="91277" bIns="45637">
            <a:spAutoFit/>
          </a:bodyPr>
          <a:lstStyle/>
          <a:p>
            <a:pPr eaLnBrk="1" fontAlgn="auto" hangingPunct="1">
              <a:spcBef>
                <a:spcPts val="0"/>
              </a:spcBef>
              <a:spcAft>
                <a:spcPts val="0"/>
              </a:spcAft>
              <a:defRPr/>
            </a:pPr>
            <a:r>
              <a:rPr lang="en-US" sz="1800" b="1" kern="0" dirty="0">
                <a:solidFill>
                  <a:sysClr val="windowText" lastClr="000000"/>
                </a:solidFill>
                <a:latin typeface="Arial" pitchFamily="34" charset="0"/>
              </a:rPr>
              <a:t>High</a:t>
            </a:r>
          </a:p>
        </p:txBody>
      </p:sp>
    </p:spTree>
    <p:custDataLst>
      <p:tags r:id="rId1"/>
    </p:custDataLst>
    <p:extLst>
      <p:ext uri="{BB962C8B-B14F-4D97-AF65-F5344CB8AC3E}">
        <p14:creationId xmlns:p14="http://schemas.microsoft.com/office/powerpoint/2010/main" val="7747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900" decel="100000" fill="hold"/>
                                        <p:tgtEl>
                                          <p:spTgt spid="1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900" decel="100000" fill="hold"/>
                                        <p:tgtEl>
                                          <p:spTgt spid="1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graphicEl>
                                              <a:dgm id="{0F677454-1A20-4B55-8E97-9403C3A90289}"/>
                                            </p:graphicEl>
                                          </p:spTgt>
                                        </p:tgtEl>
                                        <p:attrNameLst>
                                          <p:attrName>style.visibility</p:attrName>
                                        </p:attrNameLst>
                                      </p:cBhvr>
                                      <p:to>
                                        <p:strVal val="visible"/>
                                      </p:to>
                                    </p:set>
                                    <p:animEffect transition="in" filter="dissolve">
                                      <p:cBhvr>
                                        <p:cTn id="30" dur="500"/>
                                        <p:tgtEl>
                                          <p:spTgt spid="7">
                                            <p:graphicEl>
                                              <a:dgm id="{0F677454-1A20-4B55-8E97-9403C3A90289}"/>
                                            </p:graphicEl>
                                          </p:spTgt>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7">
                                            <p:graphicEl>
                                              <a:dgm id="{F70D9C9C-63AE-4828-8FC5-37A69E11E1E1}"/>
                                            </p:graphicEl>
                                          </p:spTgt>
                                        </p:tgtEl>
                                        <p:attrNameLst>
                                          <p:attrName>style.visibility</p:attrName>
                                        </p:attrNameLst>
                                      </p:cBhvr>
                                      <p:to>
                                        <p:strVal val="visible"/>
                                      </p:to>
                                    </p:set>
                                    <p:animEffect transition="in" filter="dissolve">
                                      <p:cBhvr>
                                        <p:cTn id="34" dur="500"/>
                                        <p:tgtEl>
                                          <p:spTgt spid="7">
                                            <p:graphicEl>
                                              <a:dgm id="{F70D9C9C-63AE-4828-8FC5-37A69E11E1E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900" decel="100000" fill="hold"/>
                                        <p:tgtEl>
                                          <p:spTgt spid="1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7">
                                            <p:graphicEl>
                                              <a:dgm id="{CD3F8D5D-0AC5-4F86-93CD-13FA60A08B4E}"/>
                                            </p:graphicEl>
                                          </p:spTgt>
                                        </p:tgtEl>
                                        <p:attrNameLst>
                                          <p:attrName>style.visibility</p:attrName>
                                        </p:attrNameLst>
                                      </p:cBhvr>
                                      <p:to>
                                        <p:strVal val="visible"/>
                                      </p:to>
                                    </p:set>
                                    <p:animEffect transition="in" filter="dissolve">
                                      <p:cBhvr>
                                        <p:cTn id="46" dur="500"/>
                                        <p:tgtEl>
                                          <p:spTgt spid="7">
                                            <p:graphicEl>
                                              <a:dgm id="{CD3F8D5D-0AC5-4F86-93CD-13FA60A08B4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900" decel="100000" fill="hold"/>
                                        <p:tgtEl>
                                          <p:spTgt spid="16"/>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7">
                                            <p:graphicEl>
                                              <a:dgm id="{BE4045A9-FBF5-40E9-85C1-028A3F986B67}"/>
                                            </p:graphicEl>
                                          </p:spTgt>
                                        </p:tgtEl>
                                        <p:attrNameLst>
                                          <p:attrName>style.visibility</p:attrName>
                                        </p:attrNameLst>
                                      </p:cBhvr>
                                      <p:to>
                                        <p:strVal val="visible"/>
                                      </p:to>
                                    </p:set>
                                    <p:animEffect transition="in" filter="dissolve">
                                      <p:cBhvr>
                                        <p:cTn id="58" dur="500"/>
                                        <p:tgtEl>
                                          <p:spTgt spid="7">
                                            <p:graphicEl>
                                              <a:dgm id="{BE4045A9-FBF5-40E9-85C1-028A3F986B6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
                                            <p:graphicEl>
                                              <a:dgm id="{D2B3B2F9-F736-4AE0-BF66-4973598730E4}"/>
                                            </p:graphicEl>
                                          </p:spTgt>
                                        </p:tgtEl>
                                        <p:attrNameLst>
                                          <p:attrName>style.visibility</p:attrName>
                                        </p:attrNameLst>
                                      </p:cBhvr>
                                      <p:to>
                                        <p:strVal val="visible"/>
                                      </p:to>
                                    </p:set>
                                    <p:animEffect transition="in" filter="dissolve">
                                      <p:cBhvr>
                                        <p:cTn id="63" dur="500"/>
                                        <p:tgtEl>
                                          <p:spTgt spid="7">
                                            <p:graphicEl>
                                              <a:dgm id="{D2B3B2F9-F736-4AE0-BF66-4973598730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p:bldP spid="10" grpId="0"/>
      <p:bldP spid="15" grpId="0"/>
      <p:bldP spid="16"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3689997"/>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26152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91" y="142372"/>
            <a:ext cx="8952014" cy="484650"/>
          </a:xfrm>
        </p:spPr>
        <p:txBody>
          <a:bodyPr>
            <a:noAutofit/>
          </a:bodyPr>
          <a:lstStyle/>
          <a:p>
            <a:pPr algn="ctr"/>
            <a:r>
              <a:rPr lang="en-US" sz="4400" dirty="0">
                <a:latin typeface="+mj-lt"/>
              </a:rPr>
              <a:t>STEP PARTICIPATION</a:t>
            </a:r>
          </a:p>
        </p:txBody>
      </p:sp>
      <p:sp>
        <p:nvSpPr>
          <p:cNvPr id="6" name="Content Placeholder 5"/>
          <p:cNvSpPr>
            <a:spLocks noGrp="1"/>
          </p:cNvSpPr>
          <p:nvPr>
            <p:ph idx="1"/>
          </p:nvPr>
        </p:nvSpPr>
        <p:spPr>
          <a:xfrm>
            <a:off x="88290" y="621709"/>
            <a:ext cx="9026526" cy="5273089"/>
          </a:xfrm>
        </p:spPr>
        <p:txBody>
          <a:bodyPr>
            <a:normAutofit lnSpcReduction="10000"/>
          </a:bodyPr>
          <a:lstStyle/>
          <a:p>
            <a:pPr>
              <a:lnSpc>
                <a:spcPct val="150000"/>
              </a:lnSpc>
              <a:spcBef>
                <a:spcPts val="0"/>
              </a:spcBef>
              <a:spcAft>
                <a:spcPts val="600"/>
              </a:spcAft>
            </a:pPr>
            <a:r>
              <a:rPr lang="en-US" b="1" dirty="0">
                <a:latin typeface="+mn-lt"/>
              </a:rPr>
              <a:t>Improve Safety Culture through STEP observations and safety conversations</a:t>
            </a:r>
          </a:p>
          <a:p>
            <a:pPr>
              <a:lnSpc>
                <a:spcPct val="150000"/>
              </a:lnSpc>
              <a:spcBef>
                <a:spcPts val="0"/>
              </a:spcBef>
              <a:spcAft>
                <a:spcPts val="600"/>
              </a:spcAft>
            </a:pPr>
            <a:r>
              <a:rPr lang="en-US" b="1" dirty="0">
                <a:solidFill>
                  <a:srgbClr val="1F497D"/>
                </a:solidFill>
                <a:latin typeface="+mn-lt"/>
              </a:rPr>
              <a:t>Safety Teams conduct observations</a:t>
            </a:r>
          </a:p>
          <a:p>
            <a:pPr>
              <a:lnSpc>
                <a:spcPct val="150000"/>
              </a:lnSpc>
              <a:spcBef>
                <a:spcPts val="0"/>
              </a:spcBef>
              <a:spcAft>
                <a:spcPts val="600"/>
              </a:spcAft>
            </a:pPr>
            <a:r>
              <a:rPr lang="en-US" b="1" dirty="0">
                <a:latin typeface="+mn-lt"/>
              </a:rPr>
              <a:t>Monitor observation quality </a:t>
            </a:r>
          </a:p>
          <a:p>
            <a:pPr>
              <a:lnSpc>
                <a:spcPct val="150000"/>
              </a:lnSpc>
              <a:spcBef>
                <a:spcPts val="0"/>
              </a:spcBef>
              <a:spcAft>
                <a:spcPts val="600"/>
              </a:spcAft>
            </a:pPr>
            <a:r>
              <a:rPr lang="en-US" b="1" dirty="0">
                <a:solidFill>
                  <a:srgbClr val="1F497D"/>
                </a:solidFill>
                <a:latin typeface="+mn-lt"/>
              </a:rPr>
              <a:t>STEP data communication IAW Data Use Plan</a:t>
            </a:r>
          </a:p>
          <a:p>
            <a:pPr>
              <a:lnSpc>
                <a:spcPct val="150000"/>
              </a:lnSpc>
              <a:spcBef>
                <a:spcPts val="0"/>
              </a:spcBef>
              <a:spcAft>
                <a:spcPts val="600"/>
              </a:spcAft>
            </a:pPr>
            <a:r>
              <a:rPr lang="en-US" b="1" dirty="0">
                <a:latin typeface="+mn-lt"/>
              </a:rPr>
              <a:t>Improve contractor engagement / awareness</a:t>
            </a:r>
          </a:p>
          <a:p>
            <a:pPr>
              <a:lnSpc>
                <a:spcPct val="150000"/>
              </a:lnSpc>
              <a:spcBef>
                <a:spcPts val="0"/>
              </a:spcBef>
              <a:spcAft>
                <a:spcPts val="600"/>
              </a:spcAft>
            </a:pPr>
            <a:r>
              <a:rPr lang="en-US" b="1" dirty="0">
                <a:solidFill>
                  <a:srgbClr val="1F497D"/>
                </a:solidFill>
                <a:latin typeface="+mn-lt"/>
              </a:rPr>
              <a:t>Improve Leadership engagement conversations</a:t>
            </a:r>
          </a:p>
          <a:p>
            <a:pPr>
              <a:lnSpc>
                <a:spcPct val="150000"/>
              </a:lnSpc>
              <a:spcBef>
                <a:spcPts val="0"/>
              </a:spcBef>
              <a:spcAft>
                <a:spcPts val="600"/>
              </a:spcAft>
            </a:pPr>
            <a:r>
              <a:rPr lang="en-US" b="1" dirty="0">
                <a:latin typeface="+mn-lt"/>
              </a:rPr>
              <a:t>Conduct Focused Observations based on the data</a:t>
            </a:r>
          </a:p>
          <a:p>
            <a:pPr>
              <a:lnSpc>
                <a:spcPct val="150000"/>
              </a:lnSpc>
              <a:spcBef>
                <a:spcPts val="0"/>
              </a:spcBef>
              <a:spcAft>
                <a:spcPts val="600"/>
              </a:spcAft>
            </a:pPr>
            <a:r>
              <a:rPr lang="en-US" b="1" dirty="0">
                <a:solidFill>
                  <a:srgbClr val="1F497D"/>
                </a:solidFill>
                <a:latin typeface="+mn-lt"/>
              </a:rPr>
              <a:t>Reduce probability of serious injuries &amp; fatalities</a:t>
            </a:r>
          </a:p>
        </p:txBody>
      </p:sp>
    </p:spTree>
    <p:custDataLst>
      <p:tags r:id="rId1"/>
    </p:custDataLst>
    <p:extLst>
      <p:ext uri="{BB962C8B-B14F-4D97-AF65-F5344CB8AC3E}">
        <p14:creationId xmlns:p14="http://schemas.microsoft.com/office/powerpoint/2010/main" val="3168260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993"/>
            <a:ext cx="9144000" cy="484650"/>
          </a:xfrm>
        </p:spPr>
        <p:txBody>
          <a:bodyPr>
            <a:noAutofit/>
          </a:bodyPr>
          <a:lstStyle/>
          <a:p>
            <a:pPr algn="ctr"/>
            <a:r>
              <a:rPr lang="en-US" sz="4000" dirty="0">
                <a:latin typeface="+mj-lt"/>
              </a:rPr>
              <a:t>STEP Process: Participation Expectations</a:t>
            </a:r>
          </a:p>
        </p:txBody>
      </p:sp>
      <p:sp>
        <p:nvSpPr>
          <p:cNvPr id="3" name="Content Placeholder 2"/>
          <p:cNvSpPr>
            <a:spLocks noGrp="1"/>
          </p:cNvSpPr>
          <p:nvPr>
            <p:ph idx="1"/>
          </p:nvPr>
        </p:nvSpPr>
        <p:spPr>
          <a:xfrm>
            <a:off x="306279" y="976205"/>
            <a:ext cx="8716339" cy="4970814"/>
          </a:xfrm>
        </p:spPr>
        <p:txBody>
          <a:bodyPr>
            <a:normAutofit lnSpcReduction="10000"/>
          </a:bodyPr>
          <a:lstStyle/>
          <a:p>
            <a:pPr>
              <a:spcBef>
                <a:spcPts val="1200"/>
              </a:spcBef>
            </a:pPr>
            <a:r>
              <a:rPr lang="en-US" dirty="0">
                <a:latin typeface="+mn-lt"/>
              </a:rPr>
              <a:t>Everyone will participate IAW management guidelines.</a:t>
            </a:r>
          </a:p>
          <a:p>
            <a:pPr>
              <a:spcBef>
                <a:spcPts val="1200"/>
              </a:spcBef>
            </a:pPr>
            <a:r>
              <a:rPr lang="en-US" dirty="0">
                <a:solidFill>
                  <a:srgbClr val="1F497D"/>
                </a:solidFill>
                <a:latin typeface="+mn-lt"/>
              </a:rPr>
              <a:t>Participation can be individual, in pairs or in a group.</a:t>
            </a:r>
          </a:p>
          <a:p>
            <a:pPr>
              <a:spcBef>
                <a:spcPts val="1200"/>
              </a:spcBef>
            </a:pPr>
            <a:r>
              <a:rPr lang="en-US" dirty="0">
                <a:latin typeface="+mn-lt"/>
              </a:rPr>
              <a:t>Each person will schedule their participation.</a:t>
            </a:r>
          </a:p>
          <a:p>
            <a:pPr marL="457200" lvl="1" indent="0">
              <a:spcBef>
                <a:spcPts val="1200"/>
              </a:spcBef>
              <a:buNone/>
            </a:pPr>
            <a:r>
              <a:rPr lang="en-US" b="1" dirty="0">
                <a:latin typeface="+mn-lt"/>
              </a:rPr>
              <a:t>For instance:</a:t>
            </a:r>
          </a:p>
          <a:p>
            <a:pPr lvl="1">
              <a:spcBef>
                <a:spcPts val="1200"/>
              </a:spcBef>
            </a:pPr>
            <a:r>
              <a:rPr lang="en-US" dirty="0">
                <a:latin typeface="+mn-lt"/>
              </a:rPr>
              <a:t>Every Tuesday and Thursday </a:t>
            </a:r>
          </a:p>
          <a:p>
            <a:pPr lvl="1">
              <a:spcBef>
                <a:spcPts val="1200"/>
              </a:spcBef>
            </a:pPr>
            <a:r>
              <a:rPr lang="en-US" dirty="0">
                <a:latin typeface="+mn-lt"/>
              </a:rPr>
              <a:t>Two for Tuesday will be my “Paired Observation”</a:t>
            </a:r>
          </a:p>
          <a:p>
            <a:pPr lvl="1">
              <a:spcBef>
                <a:spcPts val="1200"/>
              </a:spcBef>
            </a:pPr>
            <a:r>
              <a:rPr lang="en-US" dirty="0">
                <a:latin typeface="+mn-lt"/>
              </a:rPr>
              <a:t>The team will schedule each day (AM / PM).</a:t>
            </a:r>
          </a:p>
          <a:p>
            <a:pPr>
              <a:spcBef>
                <a:spcPts val="1200"/>
              </a:spcBef>
            </a:pPr>
            <a:r>
              <a:rPr lang="en-US" dirty="0">
                <a:latin typeface="+mn-lt"/>
              </a:rPr>
              <a:t>Based on the weekly look back/ahead, select a location, contractor, task, or floor as your target. </a:t>
            </a:r>
          </a:p>
          <a:p>
            <a:pPr>
              <a:spcBef>
                <a:spcPts val="1200"/>
              </a:spcBef>
            </a:pPr>
            <a:r>
              <a:rPr lang="en-US" dirty="0">
                <a:solidFill>
                  <a:srgbClr val="1F497D"/>
                </a:solidFill>
                <a:latin typeface="+mn-lt"/>
              </a:rPr>
              <a:t>Complete the observation or inspection on paper or in the SafetyNet app immediately following the participation.</a:t>
            </a:r>
          </a:p>
        </p:txBody>
      </p:sp>
    </p:spTree>
    <p:custDataLst>
      <p:tags r:id="rId1"/>
    </p:custDataLst>
    <p:extLst>
      <p:ext uri="{BB962C8B-B14F-4D97-AF65-F5344CB8AC3E}">
        <p14:creationId xmlns:p14="http://schemas.microsoft.com/office/powerpoint/2010/main" val="427764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386" y="441295"/>
            <a:ext cx="8229600" cy="484650"/>
          </a:xfrm>
        </p:spPr>
        <p:txBody>
          <a:bodyPr>
            <a:noAutofit/>
          </a:bodyPr>
          <a:lstStyle/>
          <a:p>
            <a:r>
              <a:rPr lang="en-US" sz="3600" dirty="0"/>
              <a:t>STEP Purpose</a:t>
            </a:r>
          </a:p>
        </p:txBody>
      </p:sp>
      <p:sp>
        <p:nvSpPr>
          <p:cNvPr id="5" name="Content Placeholder 4"/>
          <p:cNvSpPr>
            <a:spLocks noGrp="1"/>
          </p:cNvSpPr>
          <p:nvPr>
            <p:ph idx="1"/>
          </p:nvPr>
        </p:nvSpPr>
        <p:spPr>
          <a:xfrm>
            <a:off x="308499" y="1113375"/>
            <a:ext cx="8527002" cy="4760913"/>
          </a:xfrm>
        </p:spPr>
        <p:txBody>
          <a:bodyPr/>
          <a:lstStyle/>
          <a:p>
            <a:pPr>
              <a:spcBef>
                <a:spcPts val="1800"/>
              </a:spcBef>
            </a:pPr>
            <a:r>
              <a:rPr lang="en-US" dirty="0"/>
              <a:t>We will achieve… </a:t>
            </a:r>
            <a:br>
              <a:rPr lang="en-US" dirty="0"/>
            </a:br>
            <a:r>
              <a:rPr lang="en-US" b="1" dirty="0">
                <a:solidFill>
                  <a:srgbClr val="C00000"/>
                </a:solidFill>
                <a:effectLst>
                  <a:outerShdw blurRad="38100" dist="38100" dir="2700000" algn="tl">
                    <a:srgbClr val="000000">
                      <a:alpha val="43137"/>
                    </a:srgbClr>
                  </a:outerShdw>
                </a:effectLst>
              </a:rPr>
              <a:t>S</a:t>
            </a:r>
            <a:r>
              <a:rPr lang="en-US" dirty="0"/>
              <a:t>afety </a:t>
            </a:r>
            <a:r>
              <a:rPr lang="en-US" b="1" dirty="0">
                <a:solidFill>
                  <a:srgbClr val="C00000"/>
                </a:solidFill>
                <a:effectLst>
                  <a:outerShdw blurRad="38100" dist="38100" dir="2700000" algn="tl">
                    <a:srgbClr val="000000">
                      <a:alpha val="43137"/>
                    </a:srgbClr>
                  </a:outerShdw>
                </a:effectLst>
              </a:rPr>
              <a:t>T</a:t>
            </a:r>
            <a:r>
              <a:rPr lang="en-US" dirty="0"/>
              <a:t>hrough </a:t>
            </a:r>
            <a:r>
              <a:rPr lang="en-US" b="1" dirty="0">
                <a:solidFill>
                  <a:srgbClr val="C00000"/>
                </a:solidFill>
                <a:effectLst>
                  <a:outerShdw blurRad="38100" dist="38100" dir="2700000" algn="tl">
                    <a:srgbClr val="000000">
                      <a:alpha val="43137"/>
                    </a:srgbClr>
                  </a:outerShdw>
                </a:effectLst>
              </a:rPr>
              <a:t>E</a:t>
            </a:r>
            <a:r>
              <a:rPr lang="en-US" dirty="0"/>
              <a:t>veryone's </a:t>
            </a:r>
            <a:r>
              <a:rPr lang="en-US" b="1" dirty="0">
                <a:solidFill>
                  <a:srgbClr val="C00000"/>
                </a:solidFill>
                <a:effectLst>
                  <a:outerShdw blurRad="38100" dist="38100" dir="2700000" algn="tl">
                    <a:srgbClr val="000000">
                      <a:alpha val="43137"/>
                    </a:srgbClr>
                  </a:outerShdw>
                </a:effectLst>
              </a:rPr>
              <a:t>P</a:t>
            </a:r>
            <a:r>
              <a:rPr lang="en-US" dirty="0"/>
              <a:t>articipation. </a:t>
            </a:r>
          </a:p>
          <a:p>
            <a:pPr>
              <a:spcBef>
                <a:spcPts val="1800"/>
              </a:spcBef>
            </a:pPr>
            <a:r>
              <a:rPr lang="en-US" dirty="0">
                <a:solidFill>
                  <a:srgbClr val="1F497D"/>
                </a:solidFill>
              </a:rPr>
              <a:t>We will do this through actively engaging all employees to look out for the health and safety of each other. </a:t>
            </a:r>
          </a:p>
          <a:p>
            <a:pPr>
              <a:spcBef>
                <a:spcPts val="1800"/>
              </a:spcBef>
            </a:pPr>
            <a:r>
              <a:rPr lang="en-US" dirty="0"/>
              <a:t>We will identify and prevent situations that could result in serious injury or the loss of a life. </a:t>
            </a:r>
          </a:p>
          <a:p>
            <a:pPr>
              <a:spcBef>
                <a:spcPts val="1800"/>
              </a:spcBef>
            </a:pPr>
            <a:r>
              <a:rPr lang="en-US" dirty="0">
                <a:solidFill>
                  <a:srgbClr val="1F497D"/>
                </a:solidFill>
              </a:rPr>
              <a:t>This information will be communicated on a regular bases with solutions and fixes.</a:t>
            </a:r>
          </a:p>
          <a:p>
            <a:pPr>
              <a:spcBef>
                <a:spcPts val="1800"/>
              </a:spcBef>
            </a:pPr>
            <a:r>
              <a:rPr lang="en-US" dirty="0"/>
              <a:t>We will strive to have better </a:t>
            </a:r>
            <a:r>
              <a:rPr lang="en-US" b="1" dirty="0"/>
              <a:t>safety conversations</a:t>
            </a:r>
          </a:p>
        </p:txBody>
      </p:sp>
    </p:spTree>
    <p:custDataLst>
      <p:tags r:id="rId1"/>
    </p:custDataLst>
    <p:extLst>
      <p:ext uri="{BB962C8B-B14F-4D97-AF65-F5344CB8AC3E}">
        <p14:creationId xmlns:p14="http://schemas.microsoft.com/office/powerpoint/2010/main" val="30047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025" y="1282174"/>
            <a:ext cx="8582025" cy="4572000"/>
          </a:xfrm>
        </p:spPr>
        <p:txBody>
          <a:bodyPr/>
          <a:lstStyle/>
          <a:p>
            <a:pPr>
              <a:buFont typeface="Wingdings" panose="05000000000000000000" pitchFamily="2" charset="2"/>
              <a:buChar char="Ø"/>
            </a:pPr>
            <a:r>
              <a:rPr lang="en-US" dirty="0">
                <a:cs typeface="Times New Roman" pitchFamily="18" charset="0"/>
              </a:rPr>
              <a:t>Who will do STEP Observations?</a:t>
            </a:r>
          </a:p>
          <a:p>
            <a:pPr lvl="1">
              <a:buFont typeface="Wingdings" panose="05000000000000000000" pitchFamily="2" charset="2"/>
              <a:buChar char="Ø"/>
            </a:pPr>
            <a:r>
              <a:rPr lang="en-US" sz="2000" dirty="0">
                <a:solidFill>
                  <a:srgbClr val="000099"/>
                </a:solidFill>
                <a:cs typeface="Times New Roman" pitchFamily="18" charset="0"/>
              </a:rPr>
              <a:t>EVERYONE! All Southern Company staff included but not limited to: Plant Manager, Managers, Supervisors, Safety Committee, &amp; Contractors</a:t>
            </a:r>
          </a:p>
          <a:p>
            <a:pPr>
              <a:buFont typeface="Wingdings" panose="05000000000000000000" pitchFamily="2" charset="2"/>
              <a:buChar char="Ø"/>
            </a:pPr>
            <a:r>
              <a:rPr lang="en-US" dirty="0">
                <a:cs typeface="Times New Roman" pitchFamily="18" charset="0"/>
              </a:rPr>
              <a:t>How many STEP observations are required?</a:t>
            </a:r>
          </a:p>
          <a:p>
            <a:pPr lvl="1">
              <a:buFont typeface="Wingdings" panose="05000000000000000000" pitchFamily="2" charset="2"/>
              <a:buChar char="Ø"/>
            </a:pPr>
            <a:r>
              <a:rPr lang="en-US" sz="2000" dirty="0">
                <a:solidFill>
                  <a:srgbClr val="000099"/>
                </a:solidFill>
                <a:cs typeface="Times New Roman" pitchFamily="18" charset="0"/>
              </a:rPr>
              <a:t>Weekly, monthly, or quarterly observation rates will be determined by management. (Ex. Two observations per week)</a:t>
            </a:r>
          </a:p>
          <a:p>
            <a:pPr>
              <a:buFont typeface="Wingdings" panose="05000000000000000000" pitchFamily="2" charset="2"/>
              <a:buChar char="Ø"/>
            </a:pPr>
            <a:r>
              <a:rPr lang="en-US" dirty="0">
                <a:cs typeface="Times New Roman" pitchFamily="18" charset="0"/>
              </a:rPr>
              <a:t>Who do we observe?</a:t>
            </a:r>
          </a:p>
          <a:p>
            <a:pPr lvl="1">
              <a:buFont typeface="Wingdings" panose="05000000000000000000" pitchFamily="2" charset="2"/>
              <a:buChar char="Ø"/>
            </a:pPr>
            <a:r>
              <a:rPr lang="en-US" sz="2000" dirty="0">
                <a:solidFill>
                  <a:srgbClr val="000099"/>
                </a:solidFill>
                <a:cs typeface="Times New Roman" pitchFamily="18" charset="0"/>
              </a:rPr>
              <a:t>Anyone in our work areas.</a:t>
            </a:r>
          </a:p>
          <a:p>
            <a:pPr>
              <a:buFont typeface="Wingdings" panose="05000000000000000000" pitchFamily="2" charset="2"/>
              <a:buChar char="Ø"/>
            </a:pPr>
            <a:r>
              <a:rPr lang="en-US" dirty="0">
                <a:cs typeface="Times New Roman" pitchFamily="18" charset="0"/>
              </a:rPr>
              <a:t>Do I have to give feedback?</a:t>
            </a:r>
          </a:p>
          <a:p>
            <a:pPr lvl="1">
              <a:buFont typeface="Wingdings" panose="05000000000000000000" pitchFamily="2" charset="2"/>
              <a:buChar char="Ø"/>
            </a:pPr>
            <a:r>
              <a:rPr lang="en-US" sz="2000" dirty="0">
                <a:solidFill>
                  <a:srgbClr val="000099"/>
                </a:solidFill>
                <a:cs typeface="Times New Roman" pitchFamily="18" charset="0"/>
              </a:rPr>
              <a:t>YES! Feedback should be given to the person/s observed when appropriate. ANYONE HAS THE RIGHT TO STOP AT RISK BEHAVIOR!</a:t>
            </a:r>
          </a:p>
          <a:p>
            <a:pPr lvl="1">
              <a:buFont typeface="Wingdings" panose="05000000000000000000" pitchFamily="2" charset="2"/>
              <a:buChar char="Ø"/>
            </a:pPr>
            <a:endParaRPr lang="en-US" sz="2000" dirty="0">
              <a:cs typeface="Times New Roman" pitchFamily="18" charset="0"/>
            </a:endParaRPr>
          </a:p>
        </p:txBody>
      </p:sp>
      <p:sp>
        <p:nvSpPr>
          <p:cNvPr id="5" name="Title 1"/>
          <p:cNvSpPr txBox="1">
            <a:spLocks/>
          </p:cNvSpPr>
          <p:nvPr/>
        </p:nvSpPr>
        <p:spPr>
          <a:xfrm>
            <a:off x="0" y="116676"/>
            <a:ext cx="9144000" cy="70923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tx2"/>
                </a:solidFill>
                <a:ea typeface="Verdana" panose="020B0604030504040204" pitchFamily="34" charset="0"/>
                <a:cs typeface="Verdana" panose="020B0604030504040204" pitchFamily="34" charset="0"/>
              </a:rPr>
              <a:t>STEP PARTICIPATION</a:t>
            </a:r>
          </a:p>
        </p:txBody>
      </p:sp>
    </p:spTree>
    <p:extLst>
      <p:ext uri="{BB962C8B-B14F-4D97-AF65-F5344CB8AC3E}">
        <p14:creationId xmlns:p14="http://schemas.microsoft.com/office/powerpoint/2010/main" val="117434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0358"/>
            <a:ext cx="8229600" cy="484650"/>
          </a:xfrm>
        </p:spPr>
        <p:txBody>
          <a:bodyPr>
            <a:noAutofit/>
          </a:bodyPr>
          <a:lstStyle/>
          <a:p>
            <a:r>
              <a:rPr lang="en-US" sz="4400" dirty="0">
                <a:latin typeface="+mj-lt"/>
              </a:rPr>
              <a:t>Predictive-Based Observations</a:t>
            </a:r>
          </a:p>
        </p:txBody>
      </p:sp>
      <p:sp>
        <p:nvSpPr>
          <p:cNvPr id="7" name="Content Placeholder 6"/>
          <p:cNvSpPr>
            <a:spLocks noGrp="1"/>
          </p:cNvSpPr>
          <p:nvPr>
            <p:ph idx="1"/>
          </p:nvPr>
        </p:nvSpPr>
        <p:spPr>
          <a:xfrm>
            <a:off x="457200" y="897323"/>
            <a:ext cx="8229600" cy="4760913"/>
          </a:xfrm>
        </p:spPr>
        <p:txBody>
          <a:bodyPr>
            <a:normAutofit/>
          </a:bodyPr>
          <a:lstStyle/>
          <a:p>
            <a:pPr>
              <a:spcBef>
                <a:spcPts val="1800"/>
              </a:spcBef>
            </a:pPr>
            <a:r>
              <a:rPr lang="en-US" sz="2800" dirty="0">
                <a:latin typeface="+mn-lt"/>
              </a:rPr>
              <a:t>We are going to be more </a:t>
            </a:r>
            <a:r>
              <a:rPr lang="en-US" sz="2800" b="1" i="1" dirty="0">
                <a:latin typeface="+mn-lt"/>
              </a:rPr>
              <a:t>intentional </a:t>
            </a:r>
            <a:r>
              <a:rPr lang="en-US" sz="2800" dirty="0">
                <a:latin typeface="+mn-lt"/>
              </a:rPr>
              <a:t>with our safety observations.</a:t>
            </a:r>
          </a:p>
          <a:p>
            <a:pPr>
              <a:spcBef>
                <a:spcPts val="1800"/>
              </a:spcBef>
            </a:pPr>
            <a:r>
              <a:rPr lang="en-US" sz="2800" dirty="0">
                <a:solidFill>
                  <a:srgbClr val="1F497D"/>
                </a:solidFill>
                <a:latin typeface="+mn-lt"/>
              </a:rPr>
              <a:t>Sometimes people walk around the workplace looking for things wrong.</a:t>
            </a:r>
          </a:p>
          <a:p>
            <a:pPr>
              <a:spcBef>
                <a:spcPts val="1800"/>
              </a:spcBef>
            </a:pPr>
            <a:r>
              <a:rPr lang="en-US" sz="2800" dirty="0">
                <a:latin typeface="+mn-lt"/>
              </a:rPr>
              <a:t>Sometimes people do observations to check-off another item on their to-do list.</a:t>
            </a:r>
          </a:p>
          <a:p>
            <a:pPr>
              <a:spcBef>
                <a:spcPts val="1800"/>
              </a:spcBef>
            </a:pPr>
            <a:r>
              <a:rPr lang="en-US" sz="2800" dirty="0">
                <a:solidFill>
                  <a:srgbClr val="1F497D"/>
                </a:solidFill>
                <a:latin typeface="+mn-lt"/>
              </a:rPr>
              <a:t>Much like a doctor, we need to read our project’s “</a:t>
            </a:r>
            <a:r>
              <a:rPr lang="en-US" sz="2800" b="1" dirty="0">
                <a:solidFill>
                  <a:srgbClr val="1F497D"/>
                </a:solidFill>
                <a:latin typeface="+mn-lt"/>
              </a:rPr>
              <a:t>vitals</a:t>
            </a:r>
            <a:r>
              <a:rPr lang="en-US" sz="2800" dirty="0">
                <a:solidFill>
                  <a:srgbClr val="1F497D"/>
                </a:solidFill>
                <a:latin typeface="+mn-lt"/>
              </a:rPr>
              <a:t>”, </a:t>
            </a:r>
            <a:r>
              <a:rPr lang="en-US" sz="2800" b="1" dirty="0">
                <a:solidFill>
                  <a:srgbClr val="1F497D"/>
                </a:solidFill>
                <a:latin typeface="+mn-lt"/>
              </a:rPr>
              <a:t>diagnose concerns</a:t>
            </a:r>
            <a:r>
              <a:rPr lang="en-US" sz="2800" dirty="0">
                <a:solidFill>
                  <a:srgbClr val="1F497D"/>
                </a:solidFill>
                <a:latin typeface="+mn-lt"/>
              </a:rPr>
              <a:t>, and then </a:t>
            </a:r>
            <a:r>
              <a:rPr lang="en-US" sz="2800" b="1" dirty="0">
                <a:solidFill>
                  <a:srgbClr val="1F497D"/>
                </a:solidFill>
                <a:latin typeface="+mn-lt"/>
              </a:rPr>
              <a:t>focus</a:t>
            </a:r>
            <a:r>
              <a:rPr lang="en-US" sz="2800" dirty="0">
                <a:solidFill>
                  <a:srgbClr val="1F497D"/>
                </a:solidFill>
                <a:latin typeface="+mn-lt"/>
              </a:rPr>
              <a:t> our observations.</a:t>
            </a:r>
          </a:p>
        </p:txBody>
      </p:sp>
    </p:spTree>
    <p:custDataLst>
      <p:tags r:id="rId1"/>
    </p:custDataLst>
    <p:extLst>
      <p:ext uri="{BB962C8B-B14F-4D97-AF65-F5344CB8AC3E}">
        <p14:creationId xmlns:p14="http://schemas.microsoft.com/office/powerpoint/2010/main" val="37866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93"/>
            <a:ext cx="8229600" cy="980994"/>
          </a:xfrm>
        </p:spPr>
        <p:txBody>
          <a:bodyPr>
            <a:noAutofit/>
          </a:bodyPr>
          <a:lstStyle/>
          <a:p>
            <a:r>
              <a:rPr lang="en-US" sz="4000" dirty="0">
                <a:latin typeface="+mj-lt"/>
              </a:rPr>
              <a:t>Expectations: </a:t>
            </a:r>
            <a:br>
              <a:rPr lang="en-US" sz="4000" dirty="0">
                <a:latin typeface="+mj-lt"/>
              </a:rPr>
            </a:br>
            <a:r>
              <a:rPr lang="en-US" sz="4000" dirty="0">
                <a:latin typeface="+mj-lt"/>
              </a:rPr>
              <a:t>Weekly Staff / Safety Meetings</a:t>
            </a:r>
          </a:p>
        </p:txBody>
      </p:sp>
      <p:sp>
        <p:nvSpPr>
          <p:cNvPr id="3" name="Content Placeholder 2"/>
          <p:cNvSpPr>
            <a:spLocks noGrp="1"/>
          </p:cNvSpPr>
          <p:nvPr>
            <p:ph idx="1"/>
          </p:nvPr>
        </p:nvSpPr>
        <p:spPr>
          <a:xfrm>
            <a:off x="306371" y="1423447"/>
            <a:ext cx="8526544" cy="4599021"/>
          </a:xfrm>
        </p:spPr>
        <p:txBody>
          <a:bodyPr>
            <a:normAutofit lnSpcReduction="10000"/>
          </a:bodyPr>
          <a:lstStyle/>
          <a:p>
            <a:pPr marL="0" indent="0">
              <a:buNone/>
            </a:pPr>
            <a:r>
              <a:rPr lang="en-US" sz="2800" b="1" dirty="0">
                <a:latin typeface="+mn-lt"/>
              </a:rPr>
              <a:t>During Meetings:</a:t>
            </a:r>
            <a:endParaRPr lang="en-US" b="1" dirty="0">
              <a:latin typeface="+mn-lt"/>
            </a:endParaRPr>
          </a:p>
          <a:p>
            <a:r>
              <a:rPr lang="en-US" dirty="0">
                <a:latin typeface="+mn-lt"/>
              </a:rPr>
              <a:t>The Week “</a:t>
            </a:r>
            <a:r>
              <a:rPr lang="en-US" b="1" dirty="0">
                <a:latin typeface="+mn-lt"/>
              </a:rPr>
              <a:t>Look-Back</a:t>
            </a:r>
            <a:r>
              <a:rPr lang="en-US" dirty="0">
                <a:latin typeface="+mn-lt"/>
              </a:rPr>
              <a:t>”</a:t>
            </a:r>
          </a:p>
          <a:p>
            <a:pPr marL="914400" lvl="1" indent="-457200">
              <a:buFont typeface="+mj-lt"/>
              <a:buAutoNum type="arabicParenR"/>
            </a:pPr>
            <a:r>
              <a:rPr lang="en-US" sz="2200" dirty="0">
                <a:latin typeface="+mn-lt"/>
              </a:rPr>
              <a:t>Review the incidents, near-misses, first-aides, and behaviors from the previous week</a:t>
            </a:r>
          </a:p>
          <a:p>
            <a:pPr marL="914400" lvl="1" indent="-457200">
              <a:buFont typeface="+mj-lt"/>
              <a:buAutoNum type="arabicParenR"/>
            </a:pPr>
            <a:r>
              <a:rPr lang="en-US" sz="2200" dirty="0">
                <a:latin typeface="+mn-lt"/>
              </a:rPr>
              <a:t>Review the previous weeks observational data</a:t>
            </a:r>
          </a:p>
          <a:p>
            <a:pPr marL="914400" lvl="1" indent="-457200">
              <a:buFont typeface="+mj-lt"/>
              <a:buAutoNum type="arabicParenR"/>
            </a:pPr>
            <a:r>
              <a:rPr lang="en-US" sz="2200" dirty="0">
                <a:latin typeface="+mn-lt"/>
              </a:rPr>
              <a:t>Review the open-items</a:t>
            </a:r>
          </a:p>
          <a:p>
            <a:pPr marL="457200" lvl="1" indent="0">
              <a:buNone/>
            </a:pPr>
            <a:br>
              <a:rPr lang="en-US" sz="2200" dirty="0">
                <a:latin typeface="+mn-lt"/>
              </a:rPr>
            </a:br>
            <a:endParaRPr lang="en-US" sz="1050" dirty="0">
              <a:latin typeface="+mn-lt"/>
            </a:endParaRPr>
          </a:p>
          <a:p>
            <a:pPr lvl="5">
              <a:buFont typeface="Wingdings" panose="05000000000000000000" pitchFamily="2" charset="2"/>
              <a:buChar char="Ø"/>
            </a:pPr>
            <a:r>
              <a:rPr lang="en-US" sz="2400" dirty="0">
                <a:latin typeface="+mn-lt"/>
              </a:rPr>
              <a:t>The Week “</a:t>
            </a:r>
            <a:r>
              <a:rPr lang="en-US" sz="2400" b="1" dirty="0">
                <a:latin typeface="+mn-lt"/>
              </a:rPr>
              <a:t>Look-Ahead</a:t>
            </a:r>
            <a:r>
              <a:rPr lang="en-US" sz="2400" dirty="0">
                <a:latin typeface="+mn-lt"/>
              </a:rPr>
              <a:t>”</a:t>
            </a:r>
          </a:p>
          <a:p>
            <a:pPr marL="3143250" lvl="6" indent="-457200">
              <a:buFont typeface="+mj-lt"/>
              <a:buAutoNum type="arabicParenR"/>
            </a:pPr>
            <a:r>
              <a:rPr lang="en-US" sz="2200" dirty="0">
                <a:latin typeface="+mn-lt"/>
              </a:rPr>
              <a:t>Identify potential safety “clashes”</a:t>
            </a:r>
          </a:p>
          <a:p>
            <a:pPr marL="3143250" lvl="6" indent="-457200">
              <a:buFont typeface="+mj-lt"/>
              <a:buAutoNum type="arabicParenR"/>
            </a:pPr>
            <a:r>
              <a:rPr lang="en-US" sz="2200" dirty="0">
                <a:latin typeface="+mn-lt"/>
              </a:rPr>
              <a:t>Look for Serious Incident Precursors</a:t>
            </a:r>
          </a:p>
          <a:p>
            <a:pPr marL="3143250" lvl="6" indent="-457200">
              <a:buFont typeface="+mj-lt"/>
              <a:buAutoNum type="arabicParenR"/>
            </a:pPr>
            <a:r>
              <a:rPr lang="en-US" sz="2200" dirty="0">
                <a:latin typeface="+mn-lt"/>
              </a:rPr>
              <a:t>Pin point any Error traps</a:t>
            </a:r>
          </a:p>
          <a:p>
            <a:pPr marL="519113" indent="-457200">
              <a:buFont typeface="+mj-lt"/>
              <a:buAutoNum type="arabicParenR"/>
            </a:pPr>
            <a:endParaRPr lang="en-US" dirty="0">
              <a:latin typeface="+mn-lt"/>
            </a:endParaRPr>
          </a:p>
        </p:txBody>
      </p:sp>
      <p:pic>
        <p:nvPicPr>
          <p:cNvPr id="6" name="Picture 6"/>
          <p:cNvPicPr>
            <a:picLocks noChangeAspect="1" noChangeArrowheads="1"/>
          </p:cNvPicPr>
          <p:nvPr/>
        </p:nvPicPr>
        <p:blipFill>
          <a:blip r:embed="rId4" cstate="print"/>
          <a:srcRect/>
          <a:stretch>
            <a:fillRect/>
          </a:stretch>
        </p:blipFill>
        <p:spPr bwMode="auto">
          <a:xfrm>
            <a:off x="3770720" y="1318379"/>
            <a:ext cx="2070755" cy="1069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4" descr="Binocular2.jpg"/>
          <p:cNvPicPr>
            <a:picLocks noChangeAspect="1"/>
          </p:cNvPicPr>
          <p:nvPr/>
        </p:nvPicPr>
        <p:blipFill>
          <a:blip r:embed="rId5" cstate="print"/>
          <a:srcRect/>
          <a:stretch>
            <a:fillRect/>
          </a:stretch>
        </p:blipFill>
        <p:spPr bwMode="auto">
          <a:xfrm>
            <a:off x="457200" y="4294531"/>
            <a:ext cx="2155876" cy="14369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510277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973" y="460039"/>
            <a:ext cx="8925761" cy="484650"/>
          </a:xfrm>
        </p:spPr>
        <p:txBody>
          <a:bodyPr>
            <a:noAutofit/>
          </a:bodyPr>
          <a:lstStyle/>
          <a:p>
            <a:pPr algn="ctr"/>
            <a:r>
              <a:rPr lang="en-US" sz="4000" dirty="0">
                <a:latin typeface="+mj-lt"/>
              </a:rPr>
              <a:t>Predictive-Based Safety </a:t>
            </a:r>
          </a:p>
        </p:txBody>
      </p:sp>
      <p:sp>
        <p:nvSpPr>
          <p:cNvPr id="4" name="Content Placeholder 3"/>
          <p:cNvSpPr>
            <a:spLocks noGrp="1"/>
          </p:cNvSpPr>
          <p:nvPr>
            <p:ph idx="1"/>
          </p:nvPr>
        </p:nvSpPr>
        <p:spPr>
          <a:xfrm>
            <a:off x="457200" y="1140681"/>
            <a:ext cx="8229600" cy="4760913"/>
          </a:xfrm>
        </p:spPr>
        <p:txBody>
          <a:bodyPr>
            <a:normAutofit/>
          </a:bodyPr>
          <a:lstStyle/>
          <a:p>
            <a:pPr>
              <a:spcBef>
                <a:spcPts val="1800"/>
              </a:spcBef>
            </a:pPr>
            <a:r>
              <a:rPr lang="en-US" dirty="0">
                <a:latin typeface="+mn-lt"/>
              </a:rPr>
              <a:t>Once we have completed our Safety Diagnostics, we </a:t>
            </a:r>
            <a:r>
              <a:rPr lang="en-US" b="1" dirty="0">
                <a:solidFill>
                  <a:srgbClr val="1F497D"/>
                </a:solidFill>
                <a:latin typeface="+mn-lt"/>
              </a:rPr>
              <a:t>prescribe</a:t>
            </a:r>
            <a:r>
              <a:rPr lang="en-US" dirty="0">
                <a:solidFill>
                  <a:srgbClr val="1F497D"/>
                </a:solidFill>
                <a:latin typeface="+mn-lt"/>
              </a:rPr>
              <a:t> </a:t>
            </a:r>
            <a:r>
              <a:rPr lang="en-US" dirty="0">
                <a:latin typeface="+mn-lt"/>
              </a:rPr>
              <a:t>various types of observations.</a:t>
            </a:r>
          </a:p>
          <a:p>
            <a:pPr>
              <a:spcBef>
                <a:spcPts val="1800"/>
              </a:spcBef>
            </a:pPr>
            <a:r>
              <a:rPr lang="en-US" dirty="0">
                <a:latin typeface="+mn-lt"/>
              </a:rPr>
              <a:t>Based on our data, we are attempting to </a:t>
            </a:r>
            <a:r>
              <a:rPr lang="en-US" b="1" dirty="0">
                <a:solidFill>
                  <a:srgbClr val="1F497D"/>
                </a:solidFill>
                <a:latin typeface="+mn-lt"/>
              </a:rPr>
              <a:t>predicting</a:t>
            </a:r>
            <a:r>
              <a:rPr lang="en-US" dirty="0">
                <a:solidFill>
                  <a:srgbClr val="1F497D"/>
                </a:solidFill>
                <a:latin typeface="+mn-lt"/>
              </a:rPr>
              <a:t> </a:t>
            </a:r>
            <a:r>
              <a:rPr lang="en-US" dirty="0">
                <a:latin typeface="+mn-lt"/>
              </a:rPr>
              <a:t>where a potential incident, injury, near-miss or error might occur. </a:t>
            </a:r>
          </a:p>
          <a:p>
            <a:pPr>
              <a:spcBef>
                <a:spcPts val="1800"/>
              </a:spcBef>
            </a:pPr>
            <a:r>
              <a:rPr lang="en-US" b="1" dirty="0">
                <a:latin typeface="+mn-lt"/>
              </a:rPr>
              <a:t>Our tools to help our weekly focus are:</a:t>
            </a:r>
          </a:p>
          <a:p>
            <a:pPr marL="914400" lvl="1" indent="-457200">
              <a:spcBef>
                <a:spcPts val="1800"/>
              </a:spcBef>
              <a:buFont typeface="+mj-lt"/>
              <a:buAutoNum type="arabicPeriod"/>
            </a:pPr>
            <a:r>
              <a:rPr lang="en-US" sz="2400" b="1" dirty="0">
                <a:latin typeface="+mn-lt"/>
              </a:rPr>
              <a:t>Serious Injury/Fatality Precursors </a:t>
            </a:r>
          </a:p>
          <a:p>
            <a:pPr marL="914400" lvl="1" indent="-457200">
              <a:spcBef>
                <a:spcPts val="1800"/>
              </a:spcBef>
              <a:buFont typeface="+mj-lt"/>
              <a:buAutoNum type="arabicPeriod"/>
            </a:pPr>
            <a:r>
              <a:rPr lang="en-US" sz="2400" b="1" dirty="0">
                <a:latin typeface="+mn-lt"/>
              </a:rPr>
              <a:t>Error Traps</a:t>
            </a:r>
          </a:p>
          <a:p>
            <a:pPr marL="914400" lvl="1" indent="-457200">
              <a:spcBef>
                <a:spcPts val="1800"/>
              </a:spcBef>
              <a:buFont typeface="+mj-lt"/>
              <a:buAutoNum type="arabicPeriod"/>
            </a:pPr>
            <a:r>
              <a:rPr lang="en-US" sz="2400" b="1" dirty="0">
                <a:latin typeface="+mn-lt"/>
              </a:rPr>
              <a:t>Project / Work Area considerations</a:t>
            </a:r>
          </a:p>
          <a:p>
            <a:pPr marL="914400" lvl="1" indent="-457200">
              <a:spcBef>
                <a:spcPts val="1800"/>
              </a:spcBef>
              <a:buFont typeface="+mj-lt"/>
              <a:buAutoNum type="arabicPeriod"/>
            </a:pPr>
            <a:r>
              <a:rPr lang="en-US" sz="2400" b="1" dirty="0">
                <a:latin typeface="+mn-lt"/>
              </a:rPr>
              <a:t>Intuition</a:t>
            </a:r>
          </a:p>
        </p:txBody>
      </p:sp>
    </p:spTree>
    <p:extLst>
      <p:ext uri="{BB962C8B-B14F-4D97-AF65-F5344CB8AC3E}">
        <p14:creationId xmlns:p14="http://schemas.microsoft.com/office/powerpoint/2010/main" val="723581999"/>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82" y="133852"/>
            <a:ext cx="8598024" cy="484650"/>
          </a:xfrm>
        </p:spPr>
        <p:txBody>
          <a:bodyPr>
            <a:normAutofit fontScale="90000"/>
          </a:bodyPr>
          <a:lstStyle/>
          <a:p>
            <a:r>
              <a:rPr lang="en-US" sz="4400" dirty="0">
                <a:latin typeface="+mj-lt"/>
              </a:rPr>
              <a:t>Serious Injury/Fatality Precursors </a:t>
            </a:r>
            <a:r>
              <a:rPr lang="en-US" sz="2200" dirty="0">
                <a:latin typeface="+mj-lt"/>
              </a:rPr>
              <a:t>(SIIR)</a:t>
            </a:r>
            <a:endParaRPr lang="en-US" dirty="0">
              <a:latin typeface="+mj-lt"/>
            </a:endParaRPr>
          </a:p>
        </p:txBody>
      </p:sp>
      <p:sp>
        <p:nvSpPr>
          <p:cNvPr id="3" name="Content Placeholder 2"/>
          <p:cNvSpPr>
            <a:spLocks noGrp="1"/>
          </p:cNvSpPr>
          <p:nvPr>
            <p:ph idx="1"/>
          </p:nvPr>
        </p:nvSpPr>
        <p:spPr>
          <a:xfrm>
            <a:off x="271082" y="749037"/>
            <a:ext cx="8872917" cy="5092194"/>
          </a:xfrm>
        </p:spPr>
        <p:txBody>
          <a:bodyPr>
            <a:noAutofit/>
          </a:bodyPr>
          <a:lstStyle/>
          <a:p>
            <a:pPr>
              <a:spcBef>
                <a:spcPts val="1200"/>
              </a:spcBef>
            </a:pPr>
            <a:r>
              <a:rPr lang="en-US" sz="1800" b="1" dirty="0">
                <a:latin typeface="+mn-lt"/>
              </a:rPr>
              <a:t>Confined space entry </a:t>
            </a:r>
          </a:p>
          <a:p>
            <a:pPr>
              <a:spcBef>
                <a:spcPts val="1200"/>
              </a:spcBef>
            </a:pPr>
            <a:r>
              <a:rPr lang="en-US" sz="1800" b="1" dirty="0">
                <a:latin typeface="+mn-lt"/>
              </a:rPr>
              <a:t>Jobs that require clearance/lock-out tag-out </a:t>
            </a:r>
          </a:p>
          <a:p>
            <a:pPr>
              <a:spcBef>
                <a:spcPts val="1200"/>
              </a:spcBef>
            </a:pPr>
            <a:r>
              <a:rPr lang="en-US" sz="1800" b="1" dirty="0">
                <a:latin typeface="+mn-lt"/>
              </a:rPr>
              <a:t>Excessive speed/distracted drivers </a:t>
            </a:r>
          </a:p>
          <a:p>
            <a:pPr>
              <a:spcBef>
                <a:spcPts val="1200"/>
              </a:spcBef>
            </a:pPr>
            <a:r>
              <a:rPr lang="en-US" sz="1800" b="1" dirty="0">
                <a:latin typeface="+mn-lt"/>
              </a:rPr>
              <a:t>Working at height/elevations </a:t>
            </a:r>
          </a:p>
          <a:p>
            <a:pPr>
              <a:spcBef>
                <a:spcPts val="1200"/>
              </a:spcBef>
            </a:pPr>
            <a:r>
              <a:rPr lang="en-US" sz="1800" b="1" dirty="0">
                <a:latin typeface="+mn-lt"/>
              </a:rPr>
              <a:t>Manual handling </a:t>
            </a:r>
          </a:p>
          <a:p>
            <a:pPr>
              <a:spcBef>
                <a:spcPts val="1200"/>
              </a:spcBef>
            </a:pPr>
            <a:r>
              <a:rPr lang="en-US" sz="1800" b="1" dirty="0">
                <a:latin typeface="+mn-lt"/>
              </a:rPr>
              <a:t>Process instability or significant process upsets </a:t>
            </a:r>
          </a:p>
          <a:p>
            <a:pPr>
              <a:spcBef>
                <a:spcPts val="1200"/>
              </a:spcBef>
            </a:pPr>
            <a:r>
              <a:rPr lang="en-US" sz="1800" b="1" dirty="0">
                <a:latin typeface="+mn-lt"/>
              </a:rPr>
              <a:t>Unexpected maintenance or changes </a:t>
            </a:r>
          </a:p>
          <a:p>
            <a:pPr>
              <a:spcBef>
                <a:spcPts val="1200"/>
              </a:spcBef>
            </a:pPr>
            <a:r>
              <a:rPr lang="en-US" sz="1800" b="1" dirty="0">
                <a:latin typeface="+mn-lt"/>
              </a:rPr>
              <a:t>High potential energy jobs </a:t>
            </a:r>
          </a:p>
          <a:p>
            <a:pPr>
              <a:spcBef>
                <a:spcPts val="1200"/>
              </a:spcBef>
            </a:pPr>
            <a:r>
              <a:rPr lang="en-US" sz="1800" b="1" dirty="0">
                <a:latin typeface="+mn-lt"/>
              </a:rPr>
              <a:t>Emergency shutdown procedures </a:t>
            </a:r>
          </a:p>
          <a:p>
            <a:pPr>
              <a:spcBef>
                <a:spcPts val="1200"/>
              </a:spcBef>
            </a:pPr>
            <a:r>
              <a:rPr lang="en-US" sz="1800" b="1" dirty="0">
                <a:latin typeface="+mn-lt"/>
              </a:rPr>
              <a:t>Work under suspended loads </a:t>
            </a:r>
          </a:p>
          <a:p>
            <a:pPr>
              <a:spcBef>
                <a:spcPts val="1200"/>
              </a:spcBef>
            </a:pPr>
            <a:r>
              <a:rPr lang="en-US" sz="1800" b="1" dirty="0">
                <a:latin typeface="+mn-lt"/>
              </a:rPr>
              <a:t>Machine guarding and barricades </a:t>
            </a:r>
          </a:p>
          <a:p>
            <a:pPr>
              <a:spcBef>
                <a:spcPts val="1200"/>
              </a:spcBef>
            </a:pPr>
            <a:r>
              <a:rPr lang="en-US" sz="1800" b="1" dirty="0">
                <a:latin typeface="+mn-lt"/>
              </a:rPr>
              <a:t>Use of hot work permits, equipment and pipe opening of hazardous chemicals</a:t>
            </a:r>
            <a:endParaRPr lang="en-US" sz="1200" b="1" dirty="0">
              <a:latin typeface="+mn-lt"/>
            </a:endParaRPr>
          </a:p>
        </p:txBody>
      </p:sp>
    </p:spTree>
    <p:custDataLst>
      <p:tags r:id="rId1"/>
    </p:custDataLst>
    <p:extLst>
      <p:ext uri="{BB962C8B-B14F-4D97-AF65-F5344CB8AC3E}">
        <p14:creationId xmlns:p14="http://schemas.microsoft.com/office/powerpoint/2010/main" val="3883862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63"/>
          <p:cNvSpPr txBox="1">
            <a:spLocks noChangeArrowheads="1"/>
          </p:cNvSpPr>
          <p:nvPr/>
        </p:nvSpPr>
        <p:spPr bwMode="auto">
          <a:xfrm>
            <a:off x="0" y="135870"/>
            <a:ext cx="9144000" cy="707886"/>
          </a:xfrm>
          <a:prstGeom prst="rect">
            <a:avLst/>
          </a:prstGeom>
          <a:noFill/>
          <a:ln w="9525">
            <a:noFill/>
            <a:miter lim="800000"/>
            <a:headEnd/>
            <a:tailEnd/>
          </a:ln>
        </p:spPr>
        <p:txBody>
          <a:bodyPr wrap="square">
            <a:spAutoFit/>
          </a:bodyPr>
          <a:lstStyle/>
          <a:p>
            <a:pPr algn="ctr"/>
            <a:r>
              <a:rPr lang="en-US" sz="4000" b="1" dirty="0">
                <a:solidFill>
                  <a:srgbClr val="1F497D"/>
                </a:solidFill>
                <a:latin typeface="+mj-lt"/>
                <a:ea typeface="+mj-ea"/>
                <a:cs typeface="Verdana"/>
              </a:rPr>
              <a:t>Error Traps: Error-Likely Situations</a:t>
            </a:r>
          </a:p>
        </p:txBody>
      </p:sp>
      <p:sp>
        <p:nvSpPr>
          <p:cNvPr id="55300" name="TextBox 67"/>
          <p:cNvSpPr txBox="1">
            <a:spLocks noChangeArrowheads="1"/>
          </p:cNvSpPr>
          <p:nvPr/>
        </p:nvSpPr>
        <p:spPr bwMode="auto">
          <a:xfrm flipH="1">
            <a:off x="4862513" y="3800475"/>
            <a:ext cx="3590925" cy="369888"/>
          </a:xfrm>
          <a:prstGeom prst="rect">
            <a:avLst/>
          </a:prstGeom>
          <a:noFill/>
          <a:ln w="9525">
            <a:noFill/>
            <a:miter lim="800000"/>
            <a:headEnd/>
            <a:tailEnd/>
          </a:ln>
        </p:spPr>
        <p:txBody>
          <a:bodyPr>
            <a:spAutoFit/>
          </a:bodyPr>
          <a:lstStyle/>
          <a:p>
            <a:pPr algn="ctr"/>
            <a:r>
              <a:rPr lang="en-US" dirty="0">
                <a:solidFill>
                  <a:schemeClr val="bg1"/>
                </a:solidFill>
                <a:latin typeface="Arial Black" pitchFamily="34" charset="0"/>
                <a:ea typeface="Arial Black" pitchFamily="34" charset="0"/>
                <a:cs typeface="Arial Black" pitchFamily="34" charset="0"/>
              </a:rPr>
              <a:t>Human Nature</a:t>
            </a:r>
          </a:p>
        </p:txBody>
      </p:sp>
      <p:pic>
        <p:nvPicPr>
          <p:cNvPr id="8" name="Picture 2"/>
          <p:cNvPicPr>
            <a:picLocks noChangeAspect="1" noChangeArrowheads="1"/>
          </p:cNvPicPr>
          <p:nvPr/>
        </p:nvPicPr>
        <p:blipFill rotWithShape="1">
          <a:blip r:embed="rId4" cstate="print">
            <a:lum bright="40000"/>
          </a:blip>
          <a:srcRect l="672" t="1880" r="5147" b="-1880"/>
          <a:stretch/>
        </p:blipFill>
        <p:spPr bwMode="auto">
          <a:xfrm>
            <a:off x="4862513" y="1716684"/>
            <a:ext cx="3810000" cy="3610767"/>
          </a:xfrm>
          <a:prstGeom prst="rect">
            <a:avLst/>
          </a:prstGeom>
          <a:noFill/>
          <a:ln w="9525">
            <a:noFill/>
            <a:miter lim="800000"/>
            <a:headEnd/>
            <a:tailEnd/>
          </a:ln>
        </p:spPr>
      </p:pic>
      <p:sp>
        <p:nvSpPr>
          <p:cNvPr id="2" name="Rectangle 1"/>
          <p:cNvSpPr/>
          <p:nvPr/>
        </p:nvSpPr>
        <p:spPr>
          <a:xfrm>
            <a:off x="290513" y="757847"/>
            <a:ext cx="5545022" cy="5262979"/>
          </a:xfrm>
          <a:prstGeom prst="rect">
            <a:avLst/>
          </a:prstGeom>
        </p:spPr>
        <p:txBody>
          <a:bodyPr wrap="square">
            <a:spAutoFit/>
          </a:bodyPr>
          <a:lstStyle/>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Overconfidence</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Time pressure</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High workload/Stress</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Distractive environment</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First time or infrequent task</a:t>
            </a: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First working day after a break</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Imprecise communication</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Vague or incorrect guidance</a:t>
            </a:r>
            <a:endParaRPr lang="en-US" sz="2400" b="1" dirty="0">
              <a:effectLst>
                <a:outerShdw blurRad="38100" dist="38100" dir="2700000" algn="tl">
                  <a:srgbClr val="000000">
                    <a:alpha val="43137"/>
                  </a:srgbClr>
                </a:outerShdw>
              </a:effectLst>
            </a:endParaRPr>
          </a:p>
          <a:p>
            <a:pPr marL="285750" indent="-285750" eaLnBrk="0" hangingPunct="0">
              <a:spcBef>
                <a:spcPts val="1800"/>
              </a:spcBef>
              <a:buFont typeface="Wingdings" panose="05000000000000000000" pitchFamily="2" charset="2"/>
              <a:buChar char="Ø"/>
              <a:tabLst>
                <a:tab pos="285750" algn="l"/>
              </a:tabLst>
              <a:defRPr/>
            </a:pPr>
            <a:r>
              <a:rPr lang="en-US" sz="2400" b="1" dirty="0">
                <a:effectLst>
                  <a:outerShdw blurRad="38100" dist="38100" dir="2700000" algn="tl">
                    <a:srgbClr val="000000">
                      <a:alpha val="43137"/>
                    </a:srgbClr>
                  </a:outerShdw>
                </a:effectLst>
                <a:ea typeface="Calibri" pitchFamily="34" charset="0"/>
                <a:cs typeface="Times New Roman" pitchFamily="18" charset="0"/>
              </a:rPr>
              <a:t>Half an hour after wake up or meal</a:t>
            </a:r>
            <a:endParaRPr lang="en-US" sz="2400" b="1"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649660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4530655"/>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2700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550"/>
            <a:ext cx="8482614" cy="484650"/>
          </a:xfrm>
        </p:spPr>
        <p:txBody>
          <a:bodyPr>
            <a:normAutofit fontScale="90000"/>
          </a:bodyPr>
          <a:lstStyle/>
          <a:p>
            <a:r>
              <a:rPr lang="en-US" dirty="0"/>
              <a:t>Example: Completing a Data Use Plan</a:t>
            </a:r>
          </a:p>
        </p:txBody>
      </p:sp>
      <p:sp>
        <p:nvSpPr>
          <p:cNvPr id="4" name="Title 1"/>
          <p:cNvSpPr txBox="1">
            <a:spLocks/>
          </p:cNvSpPr>
          <p:nvPr/>
        </p:nvSpPr>
        <p:spPr>
          <a:xfrm>
            <a:off x="457200" y="1298936"/>
            <a:ext cx="7352270" cy="685800"/>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small" spc="0" normalizeH="0" baseline="0" noProof="0" dirty="0">
                <a:ln>
                  <a:noFill/>
                </a:ln>
                <a:effectLst/>
                <a:uLnTx/>
                <a:uFillTx/>
                <a:latin typeface="Arial" panose="020B0604020202020204" pitchFamily="34" charset="0"/>
                <a:ea typeface="+mj-ea"/>
                <a:cs typeface="Arial" panose="020B0604020202020204" pitchFamily="34" charset="0"/>
              </a:rPr>
              <a:t>What is a SafetyNet Data Use Plan?</a:t>
            </a:r>
          </a:p>
        </p:txBody>
      </p:sp>
      <p:sp>
        <p:nvSpPr>
          <p:cNvPr id="5" name="TextBox 4"/>
          <p:cNvSpPr txBox="1"/>
          <p:nvPr/>
        </p:nvSpPr>
        <p:spPr>
          <a:xfrm>
            <a:off x="990600" y="1850403"/>
            <a:ext cx="8153400" cy="3323987"/>
          </a:xfrm>
          <a:prstGeom prst="rect">
            <a:avLst/>
          </a:prstGeom>
          <a:noFill/>
        </p:spPr>
        <p:txBody>
          <a:bodyPr wrap="square" rtlCol="0">
            <a:spAutoFit/>
          </a:bodyPr>
          <a:lstStyle/>
          <a:p>
            <a:pPr marL="514350" indent="-514350">
              <a:lnSpc>
                <a:spcPct val="150000"/>
              </a:lnSpc>
            </a:pPr>
            <a:r>
              <a:rPr lang="en-US" sz="2800" b="1" dirty="0">
                <a:solidFill>
                  <a:srgbClr val="1F497D"/>
                </a:solidFill>
              </a:rPr>
              <a:t>A Data Use Plan answers the following:</a:t>
            </a:r>
          </a:p>
          <a:p>
            <a:pPr marL="514350" indent="-514350">
              <a:lnSpc>
                <a:spcPct val="150000"/>
              </a:lnSpc>
              <a:buFont typeface="+mj-lt"/>
              <a:buAutoNum type="arabicPeriod"/>
            </a:pPr>
            <a:r>
              <a:rPr lang="en-US" sz="2800" b="1" dirty="0"/>
              <a:t>Who will receive SafetyNet reports?</a:t>
            </a:r>
          </a:p>
          <a:p>
            <a:pPr marL="514350" indent="-514350">
              <a:lnSpc>
                <a:spcPct val="150000"/>
              </a:lnSpc>
              <a:buFont typeface="+mj-lt"/>
              <a:buAutoNum type="arabicPeriod"/>
            </a:pPr>
            <a:r>
              <a:rPr lang="en-US" sz="2800" b="1" dirty="0"/>
              <a:t>How often will they receive the reports?</a:t>
            </a:r>
          </a:p>
          <a:p>
            <a:pPr marL="514350" indent="-514350">
              <a:lnSpc>
                <a:spcPct val="150000"/>
              </a:lnSpc>
              <a:buFont typeface="+mj-lt"/>
              <a:buAutoNum type="arabicPeriod"/>
            </a:pPr>
            <a:r>
              <a:rPr lang="en-US" sz="2800" b="1" dirty="0"/>
              <a:t>How will it be communicated to all personnel?</a:t>
            </a:r>
          </a:p>
          <a:p>
            <a:pPr marL="514350" indent="-514350">
              <a:lnSpc>
                <a:spcPct val="150000"/>
              </a:lnSpc>
              <a:buFont typeface="+mj-lt"/>
              <a:buAutoNum type="arabicPeriod"/>
            </a:pPr>
            <a:r>
              <a:rPr lang="en-US" sz="2800" b="1" dirty="0"/>
              <a:t>How will we </a:t>
            </a:r>
            <a:r>
              <a:rPr lang="en-US" sz="2800" b="1" i="1" dirty="0"/>
              <a:t>USE</a:t>
            </a:r>
            <a:r>
              <a:rPr lang="en-US" sz="2800" b="1" dirty="0"/>
              <a:t> the information?</a:t>
            </a:r>
          </a:p>
        </p:txBody>
      </p:sp>
    </p:spTree>
    <p:custDataLst>
      <p:tags r:id="rId1"/>
    </p:custDataLst>
    <p:extLst>
      <p:ext uri="{BB962C8B-B14F-4D97-AF65-F5344CB8AC3E}">
        <p14:creationId xmlns:p14="http://schemas.microsoft.com/office/powerpoint/2010/main" val="633829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extLst>
              <p:ext uri="{D42A27DB-BD31-4B8C-83A1-F6EECF244321}">
                <p14:modId xmlns:p14="http://schemas.microsoft.com/office/powerpoint/2010/main" val="2839195745"/>
              </p:ext>
            </p:extLst>
          </p:nvPr>
        </p:nvGraphicFramePr>
        <p:xfrm>
          <a:off x="0" y="-1"/>
          <a:ext cx="9143999" cy="6910923"/>
        </p:xfrm>
        <a:graphic>
          <a:graphicData uri="http://schemas.openxmlformats.org/drawingml/2006/table">
            <a:tbl>
              <a:tblPr/>
              <a:tblGrid>
                <a:gridCol w="1075764">
                  <a:extLst>
                    <a:ext uri="{9D8B030D-6E8A-4147-A177-3AD203B41FA5}">
                      <a16:colId xmlns:a16="http://schemas.microsoft.com/office/drawing/2014/main" val="20000"/>
                    </a:ext>
                  </a:extLst>
                </a:gridCol>
                <a:gridCol w="753036">
                  <a:extLst>
                    <a:ext uri="{9D8B030D-6E8A-4147-A177-3AD203B41FA5}">
                      <a16:colId xmlns:a16="http://schemas.microsoft.com/office/drawing/2014/main" val="20001"/>
                    </a:ext>
                  </a:extLst>
                </a:gridCol>
                <a:gridCol w="1075764">
                  <a:extLst>
                    <a:ext uri="{9D8B030D-6E8A-4147-A177-3AD203B41FA5}">
                      <a16:colId xmlns:a16="http://schemas.microsoft.com/office/drawing/2014/main" val="20002"/>
                    </a:ext>
                  </a:extLst>
                </a:gridCol>
                <a:gridCol w="1290918">
                  <a:extLst>
                    <a:ext uri="{9D8B030D-6E8A-4147-A177-3AD203B41FA5}">
                      <a16:colId xmlns:a16="http://schemas.microsoft.com/office/drawing/2014/main" val="20003"/>
                    </a:ext>
                  </a:extLst>
                </a:gridCol>
                <a:gridCol w="2366682">
                  <a:extLst>
                    <a:ext uri="{9D8B030D-6E8A-4147-A177-3AD203B41FA5}">
                      <a16:colId xmlns:a16="http://schemas.microsoft.com/office/drawing/2014/main" val="20004"/>
                    </a:ext>
                  </a:extLst>
                </a:gridCol>
                <a:gridCol w="2581835">
                  <a:extLst>
                    <a:ext uri="{9D8B030D-6E8A-4147-A177-3AD203B41FA5}">
                      <a16:colId xmlns:a16="http://schemas.microsoft.com/office/drawing/2014/main" val="20005"/>
                    </a:ext>
                  </a:extLst>
                </a:gridCol>
              </a:tblGrid>
              <a:tr h="121285">
                <a:tc gridSpan="6">
                  <a:txBody>
                    <a:bodyPr/>
                    <a:lstStyle/>
                    <a:p>
                      <a:pPr marL="0" marR="0" algn="ctr">
                        <a:spcBef>
                          <a:spcPts val="0"/>
                        </a:spcBef>
                        <a:spcAft>
                          <a:spcPts val="0"/>
                        </a:spcAft>
                      </a:pPr>
                      <a:r>
                        <a:rPr lang="en-US" sz="1100" b="1" dirty="0">
                          <a:latin typeface="Times New Roman"/>
                          <a:ea typeface="Times New Roman"/>
                          <a:cs typeface="Times New Roman"/>
                        </a:rPr>
                        <a:t>SafetyNet Data Use Plan</a:t>
                      </a:r>
                      <a:endParaRPr lang="en-US" sz="11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5631">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Type of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Frequency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Target Contacts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How Communicated?</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Anticipated Report Value</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tc>
                  <a:txBody>
                    <a:bodyPr/>
                    <a:lstStyle/>
                    <a:p>
                      <a:pPr marL="0" marR="0" algn="ctr">
                        <a:spcBef>
                          <a:spcPts val="0"/>
                        </a:spcBef>
                        <a:spcAft>
                          <a:spcPts val="0"/>
                        </a:spcAft>
                      </a:pPr>
                      <a:r>
                        <a:rPr lang="en-US" sz="1050" b="1" u="none" dirty="0">
                          <a:solidFill>
                            <a:schemeClr val="bg1"/>
                          </a:solidFill>
                          <a:latin typeface="Arial Narrow" pitchFamily="34" charset="0"/>
                          <a:ea typeface="Times New Roman"/>
                          <a:cs typeface="Times New Roman"/>
                        </a:rPr>
                        <a:t>Information Captured</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00"/>
                    </a:solidFill>
                  </a:tcPr>
                </a:tc>
                <a:extLst>
                  <a:ext uri="{0D108BD9-81ED-4DB2-BD59-A6C34878D82A}">
                    <a16:rowId xmlns:a16="http://schemas.microsoft.com/office/drawing/2014/main" val="10001"/>
                  </a:ext>
                </a:extLst>
              </a:tr>
              <a:tr h="169882">
                <a:tc rowSpan="6">
                  <a:txBody>
                    <a:bodyPr/>
                    <a:lstStyle/>
                    <a:p>
                      <a:pPr marL="0" marR="0" algn="ctr">
                        <a:spcBef>
                          <a:spcPts val="0"/>
                        </a:spcBef>
                        <a:spcAft>
                          <a:spcPts val="0"/>
                        </a:spcAft>
                      </a:pPr>
                      <a:r>
                        <a:rPr lang="en-US" sz="1800" b="1" dirty="0">
                          <a:latin typeface="Arial Narrow" pitchFamily="34" charset="0"/>
                          <a:ea typeface="Times New Roman"/>
                          <a:cs typeface="Times New Roman"/>
                        </a:rPr>
                        <a:t>Contractor 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spcBef>
                          <a:spcPts val="0"/>
                        </a:spcBef>
                        <a:spcAft>
                          <a:spcPts val="0"/>
                        </a:spcAft>
                      </a:pPr>
                      <a:r>
                        <a:rPr lang="en-US" sz="1600" b="1" dirty="0">
                          <a:latin typeface="Arial Narrow" pitchFamily="34" charset="0"/>
                          <a:ea typeface="Times New Roman"/>
                          <a:cs typeface="Times New Roman"/>
                        </a:rPr>
                        <a:t>Monthly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ctr">
                        <a:spcBef>
                          <a:spcPts val="0"/>
                        </a:spcBef>
                        <a:spcAft>
                          <a:spcPts val="0"/>
                        </a:spcAft>
                      </a:pPr>
                      <a:r>
                        <a:rPr lang="en-US" sz="1050" dirty="0">
                          <a:latin typeface="Arial Narrow" pitchFamily="34" charset="0"/>
                          <a:ea typeface="Times New Roman"/>
                          <a:cs typeface="Times New Roman"/>
                        </a:rPr>
                        <a:t>Program Coordination Meeting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l">
                        <a:spcBef>
                          <a:spcPts val="0"/>
                        </a:spcBef>
                        <a:spcAft>
                          <a:spcPts val="0"/>
                        </a:spcAft>
                      </a:pPr>
                      <a:r>
                        <a:rPr lang="en-US" sz="1200" dirty="0">
                          <a:latin typeface="Arial Narrow" pitchFamily="34" charset="0"/>
                          <a:ea typeface="Times New Roman"/>
                          <a:cs typeface="Times New Roman"/>
                        </a:rPr>
                        <a:t>to review contractor’s performance, recognize positive achievements, develop action plans for identified areas requiring improvement, ensure observations are commensurate with risk</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l">
                        <a:spcBef>
                          <a:spcPts val="0"/>
                        </a:spcBef>
                        <a:spcAft>
                          <a:spcPts val="0"/>
                        </a:spcAft>
                      </a:pPr>
                      <a:r>
                        <a:rPr lang="en-US" sz="1200" dirty="0">
                          <a:latin typeface="Arial Narrow" pitchFamily="34" charset="0"/>
                          <a:ea typeface="Times New Roman"/>
                          <a:cs typeface="Times New Roman"/>
                        </a:rPr>
                        <a:t>Shows inspection information for each contractor affiliated with the project, including the number of inspections completed, safe and unsafe observations, percent safe and dates and times of last inspection</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169882">
                <a:tc rowSpan="5">
                  <a:txBody>
                    <a:bodyPr/>
                    <a:lstStyle/>
                    <a:p>
                      <a:pPr marL="0" marR="0" algn="ctr">
                        <a:spcBef>
                          <a:spcPts val="0"/>
                        </a:spcBef>
                        <a:spcAft>
                          <a:spcPts val="0"/>
                        </a:spcAft>
                      </a:pPr>
                      <a:r>
                        <a:rPr lang="en-US" sz="1800" b="1" dirty="0">
                          <a:latin typeface="Arial Narrow" pitchFamily="34" charset="0"/>
                          <a:ea typeface="Times New Roman"/>
                          <a:cs typeface="Times New Roman"/>
                        </a:rPr>
                        <a:t>Detailed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600" b="1">
                          <a:latin typeface="Arial Narrow" pitchFamily="34" charset="0"/>
                          <a:ea typeface="Times New Roman"/>
                          <a:cs typeface="Times New Roman"/>
                        </a:rPr>
                        <a:t>Monthly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050" dirty="0">
                          <a:latin typeface="Arial Narrow" pitchFamily="34" charset="0"/>
                          <a:ea typeface="Times New Roman"/>
                          <a:cs typeface="Times New Roman"/>
                        </a:rPr>
                        <a:t>Communicated Internally Amongst Safety Leaders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spcBef>
                          <a:spcPts val="0"/>
                        </a:spcBef>
                        <a:spcAft>
                          <a:spcPts val="0"/>
                        </a:spcAft>
                      </a:pPr>
                      <a:r>
                        <a:rPr lang="en-US" sz="1200" dirty="0">
                          <a:latin typeface="Arial Narrow" pitchFamily="34" charset="0"/>
                          <a:ea typeface="Times New Roman"/>
                          <a:cs typeface="Times New Roman"/>
                        </a:rPr>
                        <a:t>Feedback to inspectors, improving trending, focus resources </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spcBef>
                          <a:spcPts val="0"/>
                        </a:spcBef>
                        <a:spcAft>
                          <a:spcPts val="0"/>
                        </a:spcAft>
                      </a:pPr>
                      <a:r>
                        <a:rPr lang="en-US" sz="1200" dirty="0">
                          <a:latin typeface="Arial Narrow" pitchFamily="34" charset="0"/>
                          <a:ea typeface="Times New Roman"/>
                          <a:cs typeface="Times New Roman"/>
                        </a:rPr>
                        <a:t>Detailed inspection observation information, line by line, with comments.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169882">
                <a:tc rowSpan="9">
                  <a:txBody>
                    <a:bodyPr/>
                    <a:lstStyle/>
                    <a:p>
                      <a:pPr marL="0" marR="0" algn="ctr">
                        <a:spcBef>
                          <a:spcPts val="0"/>
                        </a:spcBef>
                        <a:spcAft>
                          <a:spcPts val="0"/>
                        </a:spcAft>
                      </a:pPr>
                      <a:r>
                        <a:rPr lang="en-US" sz="1800" b="1" dirty="0">
                          <a:latin typeface="Arial Narrow" pitchFamily="34" charset="0"/>
                          <a:ea typeface="Times New Roman"/>
                          <a:cs typeface="Times New Roman"/>
                        </a:rPr>
                        <a:t>Observer 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ctr">
                        <a:spcBef>
                          <a:spcPts val="0"/>
                        </a:spcBef>
                        <a:spcAft>
                          <a:spcPts val="0"/>
                        </a:spcAft>
                      </a:pPr>
                      <a:r>
                        <a:rPr lang="en-US" sz="1600" b="1" dirty="0">
                          <a:latin typeface="Arial Narrow" pitchFamily="34" charset="0"/>
                          <a:ea typeface="Times New Roman"/>
                          <a:cs typeface="Times New Roman"/>
                        </a:rPr>
                        <a:t>Weekly (Sun)</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ctr">
                        <a:spcBef>
                          <a:spcPts val="0"/>
                        </a:spcBef>
                        <a:spcAft>
                          <a:spcPts val="0"/>
                        </a:spcAft>
                      </a:pPr>
                      <a:r>
                        <a:rPr lang="en-US" sz="1050" dirty="0">
                          <a:latin typeface="Arial Narrow" pitchFamily="34" charset="0"/>
                          <a:ea typeface="Times New Roman"/>
                          <a:cs typeface="Times New Roman"/>
                        </a:rPr>
                        <a:t>Semi-Monthly Daily Safety Field Meeting      (Monday Morning)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l">
                        <a:spcBef>
                          <a:spcPts val="0"/>
                        </a:spcBef>
                        <a:spcAft>
                          <a:spcPts val="0"/>
                        </a:spcAft>
                      </a:pPr>
                      <a:r>
                        <a:rPr lang="en-US" sz="1200" dirty="0">
                          <a:latin typeface="Arial Narrow" pitchFamily="34" charset="0"/>
                          <a:ea typeface="Times New Roman"/>
                          <a:cs typeface="Times New Roman"/>
                        </a:rPr>
                        <a:t>Driving accountability (Who?), ensuring inspectors are meeting expectations, recognize positive achievements and develop action plans for identified areas requiring improvement.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l">
                        <a:spcBef>
                          <a:spcPts val="0"/>
                        </a:spcBef>
                        <a:spcAft>
                          <a:spcPts val="0"/>
                        </a:spcAft>
                      </a:pPr>
                      <a:r>
                        <a:rPr lang="en-US" sz="1200" dirty="0">
                          <a:latin typeface="Arial Narrow" pitchFamily="34" charset="0"/>
                          <a:ea typeface="Times New Roman"/>
                          <a:cs typeface="Times New Roman"/>
                        </a:rPr>
                        <a:t>Shows, by each individual user,</a:t>
                      </a:r>
                      <a:r>
                        <a:rPr lang="en-US" sz="1200" b="1" dirty="0">
                          <a:latin typeface="Arial Narrow" pitchFamily="34" charset="0"/>
                          <a:ea typeface="Times New Roman"/>
                          <a:cs typeface="Times New Roman"/>
                        </a:rPr>
                        <a:t> </a:t>
                      </a:r>
                      <a:r>
                        <a:rPr lang="en-US" sz="1200" dirty="0">
                          <a:latin typeface="Arial Narrow" pitchFamily="34" charset="0"/>
                          <a:ea typeface="Times New Roman"/>
                          <a:cs typeface="Times New Roman"/>
                        </a:rPr>
                        <a:t>the total number of inspections and observations within a given time period, as well as last synchronization and inspection date.</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8"/>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0"/>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1"/>
                  </a:ext>
                </a:extLst>
              </a:tr>
              <a:tr h="169882">
                <a:tc rowSpan="8">
                  <a:txBody>
                    <a:bodyPr/>
                    <a:lstStyle/>
                    <a:p>
                      <a:pPr marL="0" marR="0" algn="ctr">
                        <a:spcBef>
                          <a:spcPts val="0"/>
                        </a:spcBef>
                        <a:spcAft>
                          <a:spcPts val="0"/>
                        </a:spcAft>
                      </a:pPr>
                      <a:r>
                        <a:rPr lang="en-US" sz="1800" b="1" dirty="0">
                          <a:latin typeface="Arial Narrow" pitchFamily="34" charset="0"/>
                          <a:ea typeface="Times New Roman"/>
                          <a:cs typeface="Times New Roman"/>
                        </a:rPr>
                        <a:t>Open Issues Report </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ctr">
                        <a:spcBef>
                          <a:spcPts val="0"/>
                        </a:spcBef>
                        <a:spcAft>
                          <a:spcPts val="0"/>
                        </a:spcAft>
                      </a:pPr>
                      <a:r>
                        <a:rPr lang="en-US" sz="1600" b="1" dirty="0">
                          <a:latin typeface="Arial Narrow" pitchFamily="34" charset="0"/>
                          <a:ea typeface="Times New Roman"/>
                          <a:cs typeface="Times New Roman"/>
                        </a:rPr>
                        <a:t>Daily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ctr">
                        <a:spcBef>
                          <a:spcPts val="0"/>
                        </a:spcBef>
                        <a:spcAft>
                          <a:spcPts val="0"/>
                        </a:spcAft>
                      </a:pPr>
                      <a:r>
                        <a:rPr lang="en-US" sz="1050" dirty="0">
                          <a:latin typeface="Arial Narrow" pitchFamily="34" charset="0"/>
                          <a:ea typeface="Times New Roman"/>
                          <a:cs typeface="Times New Roman"/>
                        </a:rPr>
                        <a:t>Program Coordination Meeting, Communicated Amongst Safety Leaders</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l">
                        <a:spcBef>
                          <a:spcPts val="0"/>
                        </a:spcBef>
                        <a:spcAft>
                          <a:spcPts val="0"/>
                        </a:spcAft>
                      </a:pPr>
                      <a:r>
                        <a:rPr lang="en-US" sz="1200" dirty="0">
                          <a:latin typeface="Arial Narrow" pitchFamily="34" charset="0"/>
                          <a:ea typeface="Times New Roman"/>
                          <a:cs typeface="Times New Roman"/>
                        </a:rPr>
                        <a:t>Ensure open issues are being closed in a timely manner risk categorization.  High risk closed faster than lower risk.</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lgn="l">
                        <a:spcBef>
                          <a:spcPts val="0"/>
                        </a:spcBef>
                        <a:spcAft>
                          <a:spcPts val="0"/>
                        </a:spcAft>
                      </a:pPr>
                      <a:r>
                        <a:rPr lang="en-US" sz="1200" dirty="0">
                          <a:latin typeface="Arial Narrow" pitchFamily="34" charset="0"/>
                          <a:ea typeface="Times New Roman"/>
                          <a:cs typeface="Times New Roman"/>
                        </a:rPr>
                        <a:t>Shows a list of all uncorrected observations for the project.  Can be used to track and follow up on items that are close to, or over their due date. (Don’t wait to communicate open issues at this meeting, they should be communicated immediately.)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3"/>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7"/>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8"/>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29"/>
                  </a:ext>
                </a:extLst>
              </a:tr>
              <a:tr h="169882">
                <a:tc rowSpan="4">
                  <a:txBody>
                    <a:bodyPr/>
                    <a:lstStyle/>
                    <a:p>
                      <a:pPr marL="0" marR="0" algn="ctr">
                        <a:spcBef>
                          <a:spcPts val="0"/>
                        </a:spcBef>
                        <a:spcAft>
                          <a:spcPts val="0"/>
                        </a:spcAft>
                      </a:pPr>
                      <a:r>
                        <a:rPr lang="en-US" sz="1800" b="1" dirty="0">
                          <a:latin typeface="Arial Narrow" pitchFamily="34" charset="0"/>
                          <a:ea typeface="Times New Roman"/>
                          <a:cs typeface="Times New Roman"/>
                        </a:rPr>
                        <a:t>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600" b="1" dirty="0">
                          <a:latin typeface="Arial Narrow" pitchFamily="34" charset="0"/>
                          <a:ea typeface="Times New Roman"/>
                          <a:cs typeface="Times New Roman"/>
                        </a:rPr>
                        <a:t>Weekly (Sun)</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spcBef>
                          <a:spcPts val="0"/>
                        </a:spcBef>
                        <a:spcAft>
                          <a:spcPts val="0"/>
                        </a:spcAft>
                      </a:pPr>
                      <a:r>
                        <a:rPr lang="en-US" sz="1050" dirty="0">
                          <a:latin typeface="Arial Narrow" pitchFamily="34" charset="0"/>
                          <a:ea typeface="Times New Roman"/>
                          <a:cs typeface="Times New Roman"/>
                        </a:rPr>
                        <a:t>Daily Safety Field Meeting </a:t>
                      </a:r>
                    </a:p>
                    <a:p>
                      <a:pPr marL="0" marR="0" algn="ctr">
                        <a:spcBef>
                          <a:spcPts val="0"/>
                        </a:spcBef>
                        <a:spcAft>
                          <a:spcPts val="0"/>
                        </a:spcAft>
                      </a:pPr>
                      <a:r>
                        <a:rPr lang="en-US" sz="1050" dirty="0">
                          <a:latin typeface="Arial Narrow" pitchFamily="34" charset="0"/>
                          <a:ea typeface="Times New Roman"/>
                          <a:cs typeface="Times New Roman"/>
                        </a:rPr>
                        <a:t>(Monday Morning)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l">
                        <a:spcBef>
                          <a:spcPts val="0"/>
                        </a:spcBef>
                        <a:spcAft>
                          <a:spcPts val="0"/>
                        </a:spcAft>
                      </a:pPr>
                      <a:r>
                        <a:rPr lang="en-US" sz="1200" dirty="0">
                          <a:latin typeface="Arial Narrow" pitchFamily="34" charset="0"/>
                          <a:ea typeface="Times New Roman"/>
                          <a:cs typeface="Times New Roman"/>
                        </a:rPr>
                        <a:t>Provides opportunity to coordinate inspection activities based on cumulative weekly observations.  Focus can be shifted as necessary.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a:txBody>
                    <a:bodyPr/>
                    <a:lstStyle/>
                    <a:p>
                      <a:pPr marL="0" marR="0" algn="l">
                        <a:spcBef>
                          <a:spcPts val="0"/>
                        </a:spcBef>
                        <a:spcAft>
                          <a:spcPts val="0"/>
                        </a:spcAft>
                      </a:pPr>
                      <a:r>
                        <a:rPr lang="en-US" sz="1200" dirty="0">
                          <a:latin typeface="Arial Narrow" pitchFamily="34" charset="0"/>
                          <a:ea typeface="Times New Roman"/>
                          <a:cs typeface="Times New Roman"/>
                        </a:rPr>
                        <a:t>Summarizes observation information for all leading indicators, sorted by safety category and/or sub-category.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1"/>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2"/>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3"/>
                  </a:ext>
                </a:extLst>
              </a:tr>
              <a:tr h="169882">
                <a:tc rowSpan="5">
                  <a:txBody>
                    <a:bodyPr/>
                    <a:lstStyle/>
                    <a:p>
                      <a:pPr marL="0" marR="0" algn="ctr">
                        <a:spcBef>
                          <a:spcPts val="0"/>
                        </a:spcBef>
                        <a:spcAft>
                          <a:spcPts val="0"/>
                        </a:spcAft>
                      </a:pPr>
                      <a:r>
                        <a:rPr lang="en-US" sz="1800" b="1" dirty="0">
                          <a:latin typeface="Arial Narrow" pitchFamily="34" charset="0"/>
                          <a:ea typeface="Times New Roman"/>
                          <a:cs typeface="Times New Roman"/>
                        </a:rPr>
                        <a:t>Summary Report</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600" b="1" dirty="0">
                          <a:latin typeface="Arial Narrow" pitchFamily="34" charset="0"/>
                          <a:ea typeface="Times New Roman"/>
                          <a:cs typeface="Times New Roman"/>
                        </a:rPr>
                        <a:t>Monthly</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a:spcBef>
                          <a:spcPts val="0"/>
                        </a:spcBef>
                        <a:spcAft>
                          <a:spcPts val="0"/>
                        </a:spcAft>
                      </a:pPr>
                      <a:r>
                        <a:rPr lang="en-US" sz="1050" b="1" dirty="0">
                          <a:latin typeface="Arial Narrow" pitchFamily="34" charset="0"/>
                          <a:ea typeface="Times New Roman"/>
                          <a:cs typeface="Times New Roman"/>
                        </a:rPr>
                        <a:t> </a:t>
                      </a:r>
                      <a:r>
                        <a:rPr lang="en-US" sz="1050" dirty="0">
                          <a:latin typeface="Arial Narrow" pitchFamily="34" charset="0"/>
                          <a:ea typeface="Times New Roman"/>
                          <a:cs typeface="Times New Roman"/>
                        </a:rPr>
                        <a:t>Semi-Monthly Manager Meeting</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spcBef>
                          <a:spcPts val="0"/>
                        </a:spcBef>
                        <a:spcAft>
                          <a:spcPts val="0"/>
                        </a:spcAft>
                      </a:pPr>
                      <a:r>
                        <a:rPr lang="en-US" sz="1200" dirty="0">
                          <a:latin typeface="Arial Narrow" pitchFamily="34" charset="0"/>
                          <a:ea typeface="Times New Roman"/>
                          <a:cs typeface="Times New Roman"/>
                        </a:rPr>
                        <a:t>Facilitates the development of short term action plans and long term initiatives based on collected data.</a:t>
                      </a:r>
                    </a:p>
                  </a:txBody>
                  <a:tcPr marL="45690" marR="45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34"/>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5"/>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6"/>
                  </a:ext>
                </a:extLst>
              </a:tr>
              <a:tr h="16988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7"/>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endParaRPr lang="en-US" sz="800" dirty="0">
                        <a:latin typeface="Times New Roman"/>
                        <a:ea typeface="Times New Roman"/>
                        <a:cs typeface="Times New Roman"/>
                      </a:endParaRPr>
                    </a:p>
                  </a:txBody>
                  <a:tcPr marL="45690" marR="45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38"/>
                  </a:ext>
                </a:extLst>
              </a:tr>
            </a:tbl>
          </a:graphicData>
        </a:graphic>
      </p:graphicFrame>
    </p:spTree>
    <p:custDataLst>
      <p:tags r:id="rId1"/>
    </p:custDataLst>
    <p:extLst>
      <p:ext uri="{BB962C8B-B14F-4D97-AF65-F5344CB8AC3E}">
        <p14:creationId xmlns:p14="http://schemas.microsoft.com/office/powerpoint/2010/main" val="2797086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12234" y="327795"/>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ea typeface="Verdana" pitchFamily="34" charset="0"/>
                <a:cs typeface="Verdana" pitchFamily="34" charset="0"/>
              </a:rPr>
              <a:t>Agenda:</a:t>
            </a:r>
          </a:p>
        </p:txBody>
      </p:sp>
      <p:sp>
        <p:nvSpPr>
          <p:cNvPr id="4" name="Rectangle 4" descr="tile_paper_medgray.png"/>
          <p:cNvSpPr>
            <a:spLocks/>
          </p:cNvSpPr>
          <p:nvPr/>
        </p:nvSpPr>
        <p:spPr bwMode="auto">
          <a:xfrm>
            <a:off x="334005" y="5356564"/>
            <a:ext cx="7125891" cy="623962"/>
          </a:xfrm>
          <a:prstGeom prst="rect">
            <a:avLst/>
          </a:prstGeom>
          <a:blipFill dpi="0" rotWithShape="0">
            <a:blip r:embed="rId4"/>
            <a:srcRect/>
            <a:tile tx="0" ty="0" sx="100000" sy="100000" flip="none" algn="tl"/>
          </a:blipFill>
          <a:ln w="12700" cap="flat" cmpd="sng">
            <a:noFill/>
            <a:prstDash val="solid"/>
            <a:miter lim="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0" bIns="0" anchor="ctr"/>
          <a:lstStyle/>
          <a:p>
            <a:pPr>
              <a:defRPr/>
            </a:pPr>
            <a:endParaRPr lang="en-US" sz="1266"/>
          </a:p>
        </p:txBody>
      </p:sp>
      <p:sp>
        <p:nvSpPr>
          <p:cNvPr id="6" name="Content Placeholder 1"/>
          <p:cNvSpPr txBox="1">
            <a:spLocks/>
          </p:cNvSpPr>
          <p:nvPr/>
        </p:nvSpPr>
        <p:spPr>
          <a:xfrm>
            <a:off x="457200" y="1076182"/>
            <a:ext cx="7834544" cy="5096806"/>
          </a:xfrm>
          <a:prstGeom prst="rect">
            <a:avLst/>
          </a:prstGeom>
        </p:spPr>
        <p:txBody>
          <a:bodyPr vert="horz" lIns="91440" tIns="45720" rIns="91440" bIns="45720" rtlCol="0">
            <a:norm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3200" dirty="0">
                <a:solidFill>
                  <a:srgbClr val="1F497D"/>
                </a:solidFill>
                <a:latin typeface="+mn-lt"/>
              </a:rPr>
              <a:t>STEP Purpose</a:t>
            </a:r>
          </a:p>
          <a:p>
            <a:pPr>
              <a:lnSpc>
                <a:spcPct val="150000"/>
              </a:lnSpc>
            </a:pPr>
            <a:r>
              <a:rPr lang="en-US" sz="3200" dirty="0">
                <a:latin typeface="+mn-lt"/>
              </a:rPr>
              <a:t>Engagement</a:t>
            </a:r>
          </a:p>
          <a:p>
            <a:pPr>
              <a:lnSpc>
                <a:spcPct val="150000"/>
              </a:lnSpc>
            </a:pPr>
            <a:r>
              <a:rPr lang="en-US" sz="3200" dirty="0">
                <a:solidFill>
                  <a:srgbClr val="1F497D"/>
                </a:solidFill>
                <a:latin typeface="+mn-lt"/>
              </a:rPr>
              <a:t>STEP Process </a:t>
            </a:r>
          </a:p>
          <a:p>
            <a:pPr>
              <a:lnSpc>
                <a:spcPct val="150000"/>
              </a:lnSpc>
            </a:pPr>
            <a:r>
              <a:rPr lang="en-US" sz="3200" dirty="0">
                <a:latin typeface="+mn-lt"/>
              </a:rPr>
              <a:t>Participation</a:t>
            </a:r>
          </a:p>
          <a:p>
            <a:pPr>
              <a:lnSpc>
                <a:spcPct val="150000"/>
              </a:lnSpc>
            </a:pPr>
            <a:r>
              <a:rPr lang="en-US" sz="3200" dirty="0">
                <a:solidFill>
                  <a:srgbClr val="1F497D"/>
                </a:solidFill>
                <a:latin typeface="+mn-lt"/>
              </a:rPr>
              <a:t>Data Use Plan</a:t>
            </a:r>
          </a:p>
          <a:p>
            <a:pPr>
              <a:lnSpc>
                <a:spcPct val="150000"/>
              </a:lnSpc>
            </a:pPr>
            <a:r>
              <a:rPr lang="en-US" sz="3200" dirty="0">
                <a:latin typeface="+mn-lt"/>
              </a:rPr>
              <a:t>Quality</a:t>
            </a:r>
          </a:p>
        </p:txBody>
      </p:sp>
    </p:spTree>
    <p:custDataLst>
      <p:tags r:id="rId1"/>
    </p:custDataLst>
    <p:extLst>
      <p:ext uri="{BB962C8B-B14F-4D97-AF65-F5344CB8AC3E}">
        <p14:creationId xmlns:p14="http://schemas.microsoft.com/office/powerpoint/2010/main" val="11185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425003" y="1340528"/>
            <a:ext cx="8355012" cy="44852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i="0" kern="1200">
                <a:solidFill>
                  <a:srgbClr val="1F497D"/>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000" b="1" dirty="0"/>
              <a:t>To create a dependable, repeatable method to measure safety successes using leading indicators instead of Recordable Injury Rate and Lost-Time Injuries.</a:t>
            </a:r>
            <a:endParaRPr lang="en-US" sz="4000" dirty="0">
              <a:latin typeface="Calibri" pitchFamily="34" charset="0"/>
              <a:cs typeface="Calibri" pitchFamily="34" charset="0"/>
            </a:endParaRPr>
          </a:p>
        </p:txBody>
      </p:sp>
      <p:sp>
        <p:nvSpPr>
          <p:cNvPr id="14" name="Title 3"/>
          <p:cNvSpPr txBox="1">
            <a:spLocks/>
          </p:cNvSpPr>
          <p:nvPr/>
        </p:nvSpPr>
        <p:spPr>
          <a:xfrm>
            <a:off x="312234" y="570120"/>
            <a:ext cx="8229600" cy="4846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Verdana" pitchFamily="34" charset="0"/>
                <a:ea typeface="Verdana" pitchFamily="34" charset="0"/>
                <a:cs typeface="Verdana" pitchFamily="34" charset="0"/>
              </a:rPr>
              <a:t>STEP Vision </a:t>
            </a:r>
          </a:p>
        </p:txBody>
      </p:sp>
    </p:spTree>
    <p:custDataLst>
      <p:tags r:id="rId1"/>
    </p:custDataLst>
    <p:extLst>
      <p:ext uri="{BB962C8B-B14F-4D97-AF65-F5344CB8AC3E}">
        <p14:creationId xmlns:p14="http://schemas.microsoft.com/office/powerpoint/2010/main" val="4048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349856"/>
            <a:ext cx="8229600" cy="484650"/>
          </a:xfrm>
        </p:spPr>
        <p:txBody>
          <a:bodyPr>
            <a:noAutofit/>
          </a:bodyPr>
          <a:lstStyle/>
          <a:p>
            <a:pPr algn="ctr"/>
            <a:r>
              <a:rPr lang="en-US" sz="4000" dirty="0">
                <a:latin typeface="+mj-lt"/>
              </a:rPr>
              <a:t>Observation Quality: Defined</a:t>
            </a:r>
          </a:p>
        </p:txBody>
      </p:sp>
      <p:sp>
        <p:nvSpPr>
          <p:cNvPr id="3" name="Content Placeholder 2"/>
          <p:cNvSpPr>
            <a:spLocks noGrp="1"/>
          </p:cNvSpPr>
          <p:nvPr>
            <p:ph idx="1"/>
          </p:nvPr>
        </p:nvSpPr>
        <p:spPr>
          <a:xfrm>
            <a:off x="216130" y="1008084"/>
            <a:ext cx="8229600" cy="5284931"/>
          </a:xfrm>
        </p:spPr>
        <p:txBody>
          <a:bodyPr>
            <a:normAutofit/>
          </a:bodyPr>
          <a:lstStyle/>
          <a:p>
            <a:pPr lvl="0" fontAlgn="base">
              <a:spcBef>
                <a:spcPts val="1200"/>
              </a:spcBef>
            </a:pPr>
            <a:r>
              <a:rPr lang="en-US" sz="2500" b="1" dirty="0">
                <a:latin typeface="+mn-lt"/>
              </a:rPr>
              <a:t>Conversation</a:t>
            </a:r>
            <a:r>
              <a:rPr lang="en-US" sz="2500" dirty="0">
                <a:latin typeface="+mn-lt"/>
              </a:rPr>
              <a:t>: </a:t>
            </a:r>
            <a:r>
              <a:rPr lang="en-US" sz="2500" dirty="0">
                <a:solidFill>
                  <a:srgbClr val="1F497D"/>
                </a:solidFill>
                <a:latin typeface="+mn-lt"/>
              </a:rPr>
              <a:t>Conversation between observer and person being observed.</a:t>
            </a:r>
          </a:p>
          <a:p>
            <a:pPr lvl="0" fontAlgn="base">
              <a:spcBef>
                <a:spcPts val="1200"/>
              </a:spcBef>
            </a:pPr>
            <a:r>
              <a:rPr lang="en-US" sz="2500" b="1" dirty="0">
                <a:latin typeface="+mn-lt"/>
              </a:rPr>
              <a:t>Comments</a:t>
            </a:r>
            <a:r>
              <a:rPr lang="en-US" sz="2500" dirty="0">
                <a:latin typeface="+mn-lt"/>
              </a:rPr>
              <a:t>: </a:t>
            </a:r>
            <a:r>
              <a:rPr lang="en-US" sz="2500" dirty="0">
                <a:solidFill>
                  <a:srgbClr val="1F497D"/>
                </a:solidFill>
                <a:latin typeface="+mn-lt"/>
              </a:rPr>
              <a:t>The comments section of the STEP observation filled out. Safe or at-risk observation. Describe what was observed. Tell about the conversation. </a:t>
            </a:r>
          </a:p>
          <a:p>
            <a:pPr lvl="0" fontAlgn="base">
              <a:spcBef>
                <a:spcPts val="1200"/>
              </a:spcBef>
            </a:pPr>
            <a:r>
              <a:rPr lang="en-US" sz="2500" b="1" dirty="0">
                <a:latin typeface="+mn-lt"/>
              </a:rPr>
              <a:t>Paired-observation</a:t>
            </a:r>
            <a:r>
              <a:rPr lang="en-US" sz="2500" dirty="0">
                <a:latin typeface="+mn-lt"/>
              </a:rPr>
              <a:t>: </a:t>
            </a:r>
            <a:r>
              <a:rPr lang="en-US" sz="2500" dirty="0">
                <a:solidFill>
                  <a:srgbClr val="1F497D"/>
                </a:solidFill>
                <a:latin typeface="+mn-lt"/>
              </a:rPr>
              <a:t>The intent is that two observation per month be performed with a peer. A fresh set of eyes on work area. </a:t>
            </a:r>
          </a:p>
          <a:p>
            <a:pPr lvl="0" fontAlgn="base">
              <a:spcBef>
                <a:spcPts val="1200"/>
              </a:spcBef>
            </a:pPr>
            <a:r>
              <a:rPr lang="en-US" sz="2500" b="1" dirty="0">
                <a:latin typeface="+mn-lt"/>
              </a:rPr>
              <a:t>Pictures encouraged</a:t>
            </a:r>
            <a:r>
              <a:rPr lang="en-US" sz="2500" dirty="0">
                <a:solidFill>
                  <a:srgbClr val="1F497D"/>
                </a:solidFill>
                <a:latin typeface="+mn-lt"/>
              </a:rPr>
              <a:t>: May require another committee to discuss electronic devices to perform STEP observations.</a:t>
            </a:r>
          </a:p>
        </p:txBody>
      </p:sp>
    </p:spTree>
    <p:custDataLst>
      <p:tags r:id="rId1"/>
    </p:custDataLst>
    <p:extLst>
      <p:ext uri="{BB962C8B-B14F-4D97-AF65-F5344CB8AC3E}">
        <p14:creationId xmlns:p14="http://schemas.microsoft.com/office/powerpoint/2010/main" val="3855287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373991"/>
            <a:ext cx="8229600" cy="484650"/>
          </a:xfrm>
        </p:spPr>
        <p:txBody>
          <a:bodyPr>
            <a:noAutofit/>
          </a:bodyPr>
          <a:lstStyle/>
          <a:p>
            <a:pPr algn="ctr"/>
            <a:r>
              <a:rPr lang="en-US" sz="4000" dirty="0">
                <a:latin typeface="+mj-lt"/>
              </a:rPr>
              <a:t>Strategies for Improving Quality</a:t>
            </a:r>
          </a:p>
        </p:txBody>
      </p:sp>
      <p:sp>
        <p:nvSpPr>
          <p:cNvPr id="3" name="Content Placeholder 2"/>
          <p:cNvSpPr>
            <a:spLocks noGrp="1"/>
          </p:cNvSpPr>
          <p:nvPr>
            <p:ph idx="1"/>
          </p:nvPr>
        </p:nvSpPr>
        <p:spPr>
          <a:xfrm>
            <a:off x="374072" y="1240288"/>
            <a:ext cx="8229600" cy="3965889"/>
          </a:xfrm>
        </p:spPr>
        <p:txBody>
          <a:bodyPr/>
          <a:lstStyle/>
          <a:p>
            <a:r>
              <a:rPr lang="en-US" b="1" dirty="0">
                <a:latin typeface="+mn-lt"/>
              </a:rPr>
              <a:t>Paired Observations:</a:t>
            </a:r>
          </a:p>
          <a:p>
            <a:pPr lvl="1"/>
            <a:r>
              <a:rPr lang="en-US" dirty="0">
                <a:latin typeface="+mn-lt"/>
              </a:rPr>
              <a:t>Do paired independent observations or inspections</a:t>
            </a:r>
          </a:p>
          <a:p>
            <a:pPr lvl="1"/>
            <a:r>
              <a:rPr lang="en-US" dirty="0">
                <a:latin typeface="+mn-lt"/>
              </a:rPr>
              <a:t>Do them separately, then compare the results</a:t>
            </a:r>
          </a:p>
          <a:p>
            <a:r>
              <a:rPr lang="en-US" b="1" dirty="0">
                <a:latin typeface="+mn-lt"/>
              </a:rPr>
              <a:t>Data Review:</a:t>
            </a:r>
          </a:p>
          <a:p>
            <a:pPr lvl="1"/>
            <a:r>
              <a:rPr lang="en-US" dirty="0">
                <a:latin typeface="+mn-lt"/>
              </a:rPr>
              <a:t>Too many safes or too many at-risks</a:t>
            </a:r>
          </a:p>
          <a:p>
            <a:pPr lvl="1"/>
            <a:r>
              <a:rPr lang="en-US" dirty="0">
                <a:latin typeface="+mn-lt"/>
              </a:rPr>
              <a:t>Only easy “observables” (glasses, boots, housekeeping)</a:t>
            </a:r>
          </a:p>
          <a:p>
            <a:r>
              <a:rPr lang="en-US" b="1" dirty="0">
                <a:latin typeface="+mn-lt"/>
              </a:rPr>
              <a:t>Following up in open issues:</a:t>
            </a:r>
          </a:p>
          <a:p>
            <a:pPr lvl="1"/>
            <a:r>
              <a:rPr lang="en-US" dirty="0">
                <a:latin typeface="+mn-lt"/>
              </a:rPr>
              <a:t>Demonstrates engaged leaders</a:t>
            </a:r>
          </a:p>
          <a:p>
            <a:pPr lvl="1"/>
            <a:r>
              <a:rPr lang="en-US" dirty="0">
                <a:latin typeface="+mn-lt"/>
              </a:rPr>
              <a:t>Demonstrates commitment to safety</a:t>
            </a:r>
          </a:p>
        </p:txBody>
      </p:sp>
    </p:spTree>
    <p:custDataLst>
      <p:tags r:id="rId1"/>
    </p:custDataLst>
    <p:extLst>
      <p:ext uri="{BB962C8B-B14F-4D97-AF65-F5344CB8AC3E}">
        <p14:creationId xmlns:p14="http://schemas.microsoft.com/office/powerpoint/2010/main" val="7854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38"/>
            <a:ext cx="8229600" cy="484650"/>
          </a:xfrm>
        </p:spPr>
        <p:txBody>
          <a:bodyPr>
            <a:noAutofit/>
          </a:bodyPr>
          <a:lstStyle/>
          <a:p>
            <a:pPr algn="ctr"/>
            <a:r>
              <a:rPr lang="en-US" sz="4400" dirty="0">
                <a:latin typeface="+mj-lt"/>
              </a:rPr>
              <a:t>Observation Quality</a:t>
            </a:r>
          </a:p>
        </p:txBody>
      </p:sp>
      <p:sp>
        <p:nvSpPr>
          <p:cNvPr id="3" name="Content Placeholder 2"/>
          <p:cNvSpPr>
            <a:spLocks noGrp="1"/>
          </p:cNvSpPr>
          <p:nvPr>
            <p:ph idx="1"/>
          </p:nvPr>
        </p:nvSpPr>
        <p:spPr>
          <a:xfrm>
            <a:off x="290945" y="1473316"/>
            <a:ext cx="8686800" cy="4760913"/>
          </a:xfrm>
        </p:spPr>
        <p:txBody>
          <a:bodyPr>
            <a:normAutofit/>
          </a:bodyPr>
          <a:lstStyle/>
          <a:p>
            <a:pPr>
              <a:spcBef>
                <a:spcPts val="1800"/>
              </a:spcBef>
            </a:pPr>
            <a:r>
              <a:rPr lang="en-US" sz="3200" dirty="0">
                <a:latin typeface="+mj-lt"/>
              </a:rPr>
              <a:t>Needs to be monitored just like everything else.</a:t>
            </a:r>
          </a:p>
          <a:p>
            <a:pPr>
              <a:spcBef>
                <a:spcPts val="1800"/>
              </a:spcBef>
            </a:pPr>
            <a:r>
              <a:rPr lang="en-US" sz="3200" dirty="0">
                <a:solidFill>
                  <a:srgbClr val="1F497D"/>
                </a:solidFill>
                <a:latin typeface="+mj-lt"/>
              </a:rPr>
              <a:t>Avoid the venomous cycle.</a:t>
            </a:r>
          </a:p>
          <a:p>
            <a:pPr>
              <a:spcBef>
                <a:spcPts val="1800"/>
              </a:spcBef>
            </a:pPr>
            <a:r>
              <a:rPr lang="en-US" sz="3200" dirty="0">
                <a:latin typeface="+mj-lt"/>
              </a:rPr>
              <a:t>Demonstrate leadership engagement</a:t>
            </a:r>
          </a:p>
          <a:p>
            <a:pPr>
              <a:spcBef>
                <a:spcPts val="1800"/>
              </a:spcBef>
            </a:pPr>
            <a:r>
              <a:rPr lang="en-US" sz="3200" dirty="0">
                <a:solidFill>
                  <a:srgbClr val="1F497D"/>
                </a:solidFill>
                <a:latin typeface="+mj-lt"/>
              </a:rPr>
              <a:t>What’s important to you is important to them</a:t>
            </a:r>
          </a:p>
          <a:p>
            <a:pPr>
              <a:spcBef>
                <a:spcPts val="1800"/>
              </a:spcBef>
            </a:pPr>
            <a:r>
              <a:rPr lang="en-US" sz="3200" dirty="0">
                <a:latin typeface="+mj-lt"/>
              </a:rPr>
              <a:t>Better data = Less people getting hurt!</a:t>
            </a:r>
          </a:p>
        </p:txBody>
      </p:sp>
    </p:spTree>
    <p:custDataLst>
      <p:tags r:id="rId1"/>
    </p:custDataLst>
    <p:extLst>
      <p:ext uri="{BB962C8B-B14F-4D97-AF65-F5344CB8AC3E}">
        <p14:creationId xmlns:p14="http://schemas.microsoft.com/office/powerpoint/2010/main" val="4045935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goodmenproject.com/wp-content/uploads/2013/11/1068_768_FamilySunset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135" y="-321600"/>
            <a:ext cx="10705946" cy="76986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2400" y="9361"/>
            <a:ext cx="4767972" cy="1323439"/>
          </a:xfrm>
          <a:prstGeom prst="rect">
            <a:avLst/>
          </a:prstGeom>
          <a:noFill/>
          <a:effectLst>
            <a:outerShdw blurRad="50800" dist="63500" dir="2700000" algn="tl" rotWithShape="0">
              <a:prstClr val="black"/>
            </a:outerShdw>
          </a:effectLst>
        </p:spPr>
        <p:txBody>
          <a:bodyPr wrap="none" rtlCol="0">
            <a:spAutoFit/>
          </a:bodyPr>
          <a:lstStyle/>
          <a:p>
            <a:r>
              <a:rPr lang="en-US" sz="4000" b="1" dirty="0">
                <a:solidFill>
                  <a:schemeClr val="bg1"/>
                </a:solidFill>
              </a:rPr>
              <a:t>We Need to STOP </a:t>
            </a:r>
          </a:p>
          <a:p>
            <a:r>
              <a:rPr lang="en-US" sz="4000" b="1" dirty="0">
                <a:solidFill>
                  <a:schemeClr val="bg1"/>
                </a:solidFill>
              </a:rPr>
              <a:t>Reacting to Injuries…</a:t>
            </a:r>
          </a:p>
        </p:txBody>
      </p:sp>
      <p:sp>
        <p:nvSpPr>
          <p:cNvPr id="13" name="TextBox 12"/>
          <p:cNvSpPr txBox="1"/>
          <p:nvPr/>
        </p:nvSpPr>
        <p:spPr>
          <a:xfrm>
            <a:off x="135194" y="5181600"/>
            <a:ext cx="4542718" cy="1569660"/>
          </a:xfrm>
          <a:prstGeom prst="rect">
            <a:avLst/>
          </a:prstGeom>
          <a:noFill/>
          <a:effectLst/>
        </p:spPr>
        <p:txBody>
          <a:bodyPr wrap="none" rtlCol="0">
            <a:spAutoFit/>
          </a:bodyPr>
          <a:lstStyle/>
          <a:p>
            <a:r>
              <a:rPr lang="en-US" sz="4800" b="1" dirty="0">
                <a:solidFill>
                  <a:schemeClr val="bg1"/>
                </a:solidFill>
                <a:effectLst>
                  <a:glow rad="228600">
                    <a:schemeClr val="accent2">
                      <a:satMod val="175000"/>
                      <a:alpha val="40000"/>
                    </a:schemeClr>
                  </a:glow>
                </a:effectLst>
              </a:rPr>
              <a:t>And START </a:t>
            </a:r>
          </a:p>
          <a:p>
            <a:r>
              <a:rPr lang="en-US" sz="4800" b="1" dirty="0">
                <a:solidFill>
                  <a:schemeClr val="bg1"/>
                </a:solidFill>
                <a:effectLst>
                  <a:glow rad="228600">
                    <a:schemeClr val="accent2">
                      <a:satMod val="175000"/>
                      <a:alpha val="40000"/>
                    </a:schemeClr>
                  </a:glow>
                </a:effectLst>
              </a:rPr>
              <a:t>Predicting Them!</a:t>
            </a:r>
          </a:p>
        </p:txBody>
      </p:sp>
    </p:spTree>
    <p:custDataLst>
      <p:tags r:id="rId1"/>
    </p:custDataLst>
    <p:extLst>
      <p:ext uri="{BB962C8B-B14F-4D97-AF65-F5344CB8AC3E}">
        <p14:creationId xmlns:p14="http://schemas.microsoft.com/office/powerpoint/2010/main" val="2511272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4*#ppt_w"/>
                                          </p:val>
                                        </p:tav>
                                        <p:tav tm="100000">
                                          <p:val>
                                            <p:strVal val="#ppt_w"/>
                                          </p:val>
                                        </p:tav>
                                      </p:tavLst>
                                    </p:anim>
                                    <p:anim calcmode="lin" valueType="num">
                                      <p:cBhvr>
                                        <p:cTn id="13" dur="1000" fill="hold"/>
                                        <p:tgtEl>
                                          <p:spTgt spid="12"/>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38"/>
            <a:ext cx="8229600" cy="484650"/>
          </a:xfrm>
        </p:spPr>
        <p:txBody>
          <a:bodyPr>
            <a:noAutofit/>
          </a:bodyPr>
          <a:lstStyle/>
          <a:p>
            <a:pPr algn="ctr"/>
            <a:r>
              <a:rPr lang="en-US" sz="4400" dirty="0">
                <a:latin typeface="+mj-lt"/>
              </a:rPr>
              <a:t>SafetyNet User Refresher</a:t>
            </a:r>
          </a:p>
        </p:txBody>
      </p:sp>
      <p:sp>
        <p:nvSpPr>
          <p:cNvPr id="5" name="TextBox 4"/>
          <p:cNvSpPr txBox="1"/>
          <p:nvPr/>
        </p:nvSpPr>
        <p:spPr>
          <a:xfrm>
            <a:off x="1744046" y="2026764"/>
            <a:ext cx="5655907" cy="3046988"/>
          </a:xfrm>
          <a:prstGeom prst="rect">
            <a:avLst/>
          </a:prstGeom>
          <a:noFill/>
        </p:spPr>
        <p:txBody>
          <a:bodyPr wrap="none" rtlCol="0">
            <a:spAutoFit/>
          </a:bodyPr>
          <a:lstStyle/>
          <a:p>
            <a:pPr algn="ctr"/>
            <a:r>
              <a:rPr lang="en-US" sz="9600" b="1" dirty="0">
                <a:latin typeface="Arial Black" panose="020B0A04020102020204" pitchFamily="34" charset="0"/>
              </a:rPr>
              <a:t>LIVE </a:t>
            </a:r>
          </a:p>
          <a:p>
            <a:pPr algn="ctr"/>
            <a:r>
              <a:rPr lang="en-US" sz="9600" b="1" dirty="0">
                <a:latin typeface="Arial Black" panose="020B0A04020102020204" pitchFamily="34" charset="0"/>
              </a:rPr>
              <a:t>UPDATE</a:t>
            </a:r>
          </a:p>
        </p:txBody>
      </p:sp>
    </p:spTree>
    <p:custDataLst>
      <p:tags r:id="rId1"/>
    </p:custDataLst>
    <p:extLst>
      <p:ext uri="{BB962C8B-B14F-4D97-AF65-F5344CB8AC3E}">
        <p14:creationId xmlns:p14="http://schemas.microsoft.com/office/powerpoint/2010/main" val="424938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507491" y="554000"/>
            <a:ext cx="8229600" cy="484650"/>
          </a:xfrm>
        </p:spPr>
        <p:txBody>
          <a:bodyPr>
            <a:noAutofit/>
          </a:bodyPr>
          <a:lstStyle/>
          <a:p>
            <a:r>
              <a:rPr lang="en-US" sz="4000" dirty="0">
                <a:ln w="22225">
                  <a:solidFill>
                    <a:schemeClr val="accent2"/>
                  </a:solidFill>
                  <a:prstDash val="solid"/>
                </a:ln>
                <a:solidFill>
                  <a:schemeClr val="accent2">
                    <a:lumMod val="40000"/>
                    <a:lumOff val="60000"/>
                  </a:schemeClr>
                </a:solidFill>
              </a:rPr>
              <a:t>We Still Have Work to Do…</a:t>
            </a:r>
          </a:p>
        </p:txBody>
      </p:sp>
      <p:sp>
        <p:nvSpPr>
          <p:cNvPr id="11" name="Subtitle 2"/>
          <p:cNvSpPr txBox="1">
            <a:spLocks/>
          </p:cNvSpPr>
          <p:nvPr/>
        </p:nvSpPr>
        <p:spPr>
          <a:xfrm>
            <a:off x="307168" y="1930674"/>
            <a:ext cx="8604503" cy="734704"/>
          </a:xfrm>
          <a:prstGeom prst="rect">
            <a:avLst/>
          </a:prstGeom>
        </p:spPr>
        <p:txBody>
          <a:bodyPr vert="horz" lIns="91440" tIns="45720" rIns="91440" bIns="45720" rtlCol="0">
            <a:noAutofit/>
          </a:bodyPr>
          <a:lstStyle>
            <a:lvl1pPr marL="347663" indent="-347663" algn="l" defTabSz="457200" rtl="0" eaLnBrk="1" latinLnBrk="0" hangingPunct="1">
              <a:spcBef>
                <a:spcPct val="20000"/>
              </a:spcBef>
              <a:buFont typeface="Wingdings" pitchFamily="2" charset="2"/>
              <a:buChar char="Ø"/>
              <a:defRPr sz="24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1F497D"/>
                </a:solidFill>
                <a:latin typeface="Verdana"/>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US" sz="54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People Power Safety</a:t>
            </a:r>
          </a:p>
        </p:txBody>
      </p:sp>
      <p:pic>
        <p:nvPicPr>
          <p:cNvPr id="9" name="Picture 8">
            <a:extLst>
              <a:ext uri="{FF2B5EF4-FFF2-40B4-BE49-F238E27FC236}">
                <a16:creationId xmlns:a16="http://schemas.microsoft.com/office/drawing/2014/main" id="{445F0EB7-E17E-4A77-B6F8-564459D2D3AB}"/>
              </a:ext>
            </a:extLst>
          </p:cNvPr>
          <p:cNvPicPr>
            <a:picLocks noChangeAspect="1"/>
          </p:cNvPicPr>
          <p:nvPr/>
        </p:nvPicPr>
        <p:blipFill>
          <a:blip r:embed="rId4"/>
          <a:stretch>
            <a:fillRect/>
          </a:stretch>
        </p:blipFill>
        <p:spPr>
          <a:xfrm>
            <a:off x="2819123" y="3000036"/>
            <a:ext cx="3580592" cy="3580592"/>
          </a:xfrm>
          <a:prstGeom prst="rect">
            <a:avLst/>
          </a:prstGeom>
        </p:spPr>
      </p:pic>
    </p:spTree>
    <p:custDataLst>
      <p:tags r:id="rId1"/>
    </p:custDataLst>
    <p:extLst>
      <p:ext uri="{BB962C8B-B14F-4D97-AF65-F5344CB8AC3E}">
        <p14:creationId xmlns:p14="http://schemas.microsoft.com/office/powerpoint/2010/main" val="1430740532"/>
      </p:ext>
    </p:extLst>
  </p:cSld>
  <p:clrMapOvr>
    <a:masterClrMapping/>
  </p:clrMapOvr>
  <mc:AlternateContent xmlns:mc="http://schemas.openxmlformats.org/markup-compatibility/2006" xmlns:p14="http://schemas.microsoft.com/office/powerpoint/2010/main">
    <mc:Choice Requires="p14">
      <p:transition spd="slow" p14:dur="2000">
        <p:pull dir="rd"/>
      </p:transition>
    </mc:Choice>
    <mc:Fallback xmlns="">
      <p:transition spd="slow">
        <p:pull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7" y="607550"/>
            <a:ext cx="8908026" cy="484650"/>
          </a:xfrm>
        </p:spPr>
        <p:txBody>
          <a:bodyPr>
            <a:normAutofit fontScale="90000"/>
          </a:bodyPr>
          <a:lstStyle/>
          <a:p>
            <a:pPr algn="ctr"/>
            <a:r>
              <a:rPr lang="en-US" sz="4000" b="1" dirty="0"/>
              <a:t>How do we Think about Safety?</a:t>
            </a:r>
          </a:p>
        </p:txBody>
      </p:sp>
      <p:sp>
        <p:nvSpPr>
          <p:cNvPr id="3" name="Content Placeholder 2"/>
          <p:cNvSpPr>
            <a:spLocks noGrp="1"/>
          </p:cNvSpPr>
          <p:nvPr>
            <p:ph idx="1"/>
          </p:nvPr>
        </p:nvSpPr>
        <p:spPr>
          <a:xfrm>
            <a:off x="1027134" y="1767452"/>
            <a:ext cx="7352778" cy="848405"/>
          </a:xfrm>
        </p:spPr>
        <p:txBody>
          <a:bodyPr>
            <a:normAutofit/>
          </a:bodyPr>
          <a:lstStyle/>
          <a:p>
            <a:pPr>
              <a:buNone/>
            </a:pPr>
            <a:r>
              <a:rPr lang="en-US" sz="3200" b="1" dirty="0"/>
              <a:t>We need to shift our thinking:</a:t>
            </a:r>
          </a:p>
          <a:p>
            <a:pPr>
              <a:buNone/>
            </a:pPr>
            <a:endParaRPr lang="en-US" sz="3200" b="1" dirty="0"/>
          </a:p>
          <a:p>
            <a:pPr>
              <a:buNone/>
            </a:pPr>
            <a:endParaRPr lang="en-US" sz="3200" b="1" dirty="0"/>
          </a:p>
        </p:txBody>
      </p:sp>
      <p:sp>
        <p:nvSpPr>
          <p:cNvPr id="7" name="Rectangle 6"/>
          <p:cNvSpPr/>
          <p:nvPr/>
        </p:nvSpPr>
        <p:spPr>
          <a:xfrm>
            <a:off x="2928526" y="3000545"/>
            <a:ext cx="3329759" cy="830997"/>
          </a:xfrm>
          <a:prstGeom prst="rect">
            <a:avLst/>
          </a:prstGeom>
        </p:spPr>
        <p:txBody>
          <a:bodyPr wrap="none">
            <a:spAutoFit/>
          </a:bodyPr>
          <a:lstStyle/>
          <a:p>
            <a:pPr lvl="0" algn="ctr">
              <a:buClr>
                <a:srgbClr val="EE2E24"/>
              </a:buClr>
            </a:pPr>
            <a:r>
              <a:rPr lang="en-US" sz="4800" b="1" kern="0" dirty="0">
                <a:solidFill>
                  <a:srgbClr val="C00000"/>
                </a:solidFill>
                <a:effectLst>
                  <a:outerShdw blurRad="38100" dist="38100" dir="2700000" algn="tl">
                    <a:srgbClr val="000000">
                      <a:alpha val="43137"/>
                    </a:srgbClr>
                  </a:outerShdw>
                </a:effectLst>
                <a:latin typeface="Arial Black" pitchFamily="34" charset="0"/>
                <a:cs typeface="Arial"/>
              </a:rPr>
              <a:t>Safety is:</a:t>
            </a:r>
          </a:p>
        </p:txBody>
      </p:sp>
      <p:sp>
        <p:nvSpPr>
          <p:cNvPr id="10" name="Rectangle 9"/>
          <p:cNvSpPr/>
          <p:nvPr/>
        </p:nvSpPr>
        <p:spPr>
          <a:xfrm>
            <a:off x="1290422" y="4314227"/>
            <a:ext cx="6826201" cy="646331"/>
          </a:xfrm>
          <a:prstGeom prst="rect">
            <a:avLst/>
          </a:prstGeom>
        </p:spPr>
        <p:txBody>
          <a:bodyPr wrap="square">
            <a:spAutoFit/>
          </a:bodyPr>
          <a:lstStyle/>
          <a:p>
            <a:r>
              <a:rPr lang="en-US" sz="3600" b="1" kern="0" dirty="0">
                <a:solidFill>
                  <a:srgbClr val="000000"/>
                </a:solidFill>
                <a:effectLst>
                  <a:outerShdw blurRad="38100" dist="38100" dir="2700000" algn="tl">
                    <a:srgbClr val="000000">
                      <a:alpha val="43137"/>
                    </a:srgbClr>
                  </a:outerShdw>
                </a:effectLst>
                <a:latin typeface="Arial"/>
                <a:cs typeface="Arial"/>
              </a:rPr>
              <a:t>#1 Priority      </a:t>
            </a:r>
            <a:r>
              <a:rPr lang="en-US" sz="3600" b="1" kern="0" dirty="0">
                <a:solidFill>
                  <a:srgbClr val="000000"/>
                </a:solidFill>
                <a:latin typeface="Arial"/>
                <a:cs typeface="Arial"/>
              </a:rPr>
              <a:t>or    Core </a:t>
            </a:r>
            <a:r>
              <a:rPr lang="en-US" sz="3600" b="1" kern="0" dirty="0">
                <a:solidFill>
                  <a:srgbClr val="000000"/>
                </a:solidFill>
                <a:effectLst>
                  <a:outerShdw blurRad="38100" dist="38100" dir="2700000" algn="tl">
                    <a:srgbClr val="000000">
                      <a:alpha val="43137"/>
                    </a:srgbClr>
                  </a:outerShdw>
                </a:effectLst>
                <a:latin typeface="Arial"/>
                <a:cs typeface="Arial"/>
              </a:rPr>
              <a:t>Value? </a:t>
            </a:r>
            <a:endParaRPr lang="en-US" sz="2000" b="1" dirty="0">
              <a:effectLst>
                <a:outerShdw blurRad="38100" dist="38100" dir="2700000" algn="tl">
                  <a:srgbClr val="000000">
                    <a:alpha val="43137"/>
                  </a:srgbClr>
                </a:outerShdw>
              </a:effectLst>
            </a:endParaRPr>
          </a:p>
        </p:txBody>
      </p:sp>
      <p:sp>
        <p:nvSpPr>
          <p:cNvPr id="11" name="Rectangle 10"/>
          <p:cNvSpPr/>
          <p:nvPr/>
        </p:nvSpPr>
        <p:spPr>
          <a:xfrm>
            <a:off x="781551" y="4927314"/>
            <a:ext cx="3300592" cy="461665"/>
          </a:xfrm>
          <a:prstGeom prst="rect">
            <a:avLst/>
          </a:prstGeom>
        </p:spPr>
        <p:txBody>
          <a:bodyPr wrap="square">
            <a:spAutoFit/>
          </a:bodyPr>
          <a:lstStyle/>
          <a:p>
            <a:r>
              <a:rPr lang="en-US" sz="2400" b="1" kern="0" dirty="0">
                <a:solidFill>
                  <a:srgbClr val="C00000"/>
                </a:solidFill>
                <a:effectLst>
                  <a:outerShdw blurRad="38100" dist="38100" dir="2700000" algn="tl">
                    <a:srgbClr val="000000">
                      <a:alpha val="43137"/>
                    </a:srgbClr>
                  </a:outerShdw>
                </a:effectLst>
                <a:latin typeface="Arial"/>
                <a:cs typeface="Arial"/>
              </a:rPr>
              <a:t>Can Change Instantly</a:t>
            </a:r>
            <a:endParaRPr lang="en-US" sz="2400" b="1" dirty="0">
              <a:solidFill>
                <a:srgbClr val="C00000"/>
              </a:solidFill>
              <a:effectLst>
                <a:outerShdw blurRad="38100" dist="38100" dir="2700000" algn="tl">
                  <a:srgbClr val="000000">
                    <a:alpha val="43137"/>
                  </a:srgbClr>
                </a:outerShdw>
              </a:effectLst>
            </a:endParaRPr>
          </a:p>
        </p:txBody>
      </p:sp>
      <p:sp>
        <p:nvSpPr>
          <p:cNvPr id="12" name="Rectangle 11"/>
          <p:cNvSpPr/>
          <p:nvPr/>
        </p:nvSpPr>
        <p:spPr>
          <a:xfrm>
            <a:off x="5179381" y="4960558"/>
            <a:ext cx="3061105" cy="461665"/>
          </a:xfrm>
          <a:prstGeom prst="rect">
            <a:avLst/>
          </a:prstGeom>
        </p:spPr>
        <p:txBody>
          <a:bodyPr wrap="square">
            <a:spAutoFit/>
          </a:bodyPr>
          <a:lstStyle/>
          <a:p>
            <a:r>
              <a:rPr lang="en-US" sz="2400" b="1" kern="0" dirty="0">
                <a:solidFill>
                  <a:srgbClr val="C00000"/>
                </a:solidFill>
                <a:effectLst>
                  <a:outerShdw blurRad="38100" dist="38100" dir="2700000" algn="tl">
                    <a:srgbClr val="000000">
                      <a:alpha val="43137"/>
                    </a:srgbClr>
                  </a:outerShdw>
                </a:effectLst>
                <a:latin typeface="Arial"/>
                <a:cs typeface="Arial"/>
              </a:rPr>
              <a:t>Changes Over Time </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98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883991"/>
            <a:ext cx="9144000" cy="2015936"/>
          </a:xfrm>
          <a:prstGeom prst="rect">
            <a:avLst/>
          </a:prstGeom>
        </p:spPr>
        <p:txBody>
          <a:bodyPr wrap="square">
            <a:spAutoFit/>
          </a:bodyPr>
          <a:lstStyle/>
          <a:p>
            <a:pPr marL="0" lvl="2" algn="ctr">
              <a:spcBef>
                <a:spcPts val="600"/>
              </a:spcBef>
            </a:pPr>
            <a:r>
              <a:rPr lang="en-US" sz="6000" b="1" dirty="0">
                <a:cs typeface="Arial" panose="020B0604020202020204" pitchFamily="34" charset="0"/>
              </a:rPr>
              <a:t>How is </a:t>
            </a:r>
          </a:p>
          <a:p>
            <a:pPr marL="0" lvl="2" algn="ctr">
              <a:spcBef>
                <a:spcPts val="600"/>
              </a:spcBef>
            </a:pPr>
            <a:r>
              <a:rPr lang="en-US" sz="6000" b="1" dirty="0">
                <a:cs typeface="Arial" panose="020B0604020202020204" pitchFamily="34" charset="0"/>
              </a:rPr>
              <a:t>Safety Motivated?</a:t>
            </a:r>
            <a:endParaRPr lang="en-US" sz="6600" i="1"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4" name="Rectangle 3"/>
          <p:cNvSpPr/>
          <p:nvPr/>
        </p:nvSpPr>
        <p:spPr>
          <a:xfrm>
            <a:off x="1" y="3606732"/>
            <a:ext cx="9144000" cy="1015663"/>
          </a:xfrm>
          <a:prstGeom prst="rect">
            <a:avLst/>
          </a:prstGeom>
        </p:spPr>
        <p:txBody>
          <a:bodyPr wrap="square">
            <a:spAutoFit/>
          </a:bodyPr>
          <a:lstStyle/>
          <a:p>
            <a:pPr algn="ctr"/>
            <a:r>
              <a:rPr lang="en-US" sz="6000" b="1" dirty="0">
                <a:solidFill>
                  <a:srgbClr val="C00000"/>
                </a:solidFill>
                <a:effectLst>
                  <a:outerShdw blurRad="38100" dist="38100" dir="2700000" algn="tl">
                    <a:srgbClr val="000000">
                      <a:alpha val="43137"/>
                    </a:srgbClr>
                  </a:outerShdw>
                </a:effectLst>
                <a:cs typeface="Aharoni" pitchFamily="2" charset="-79"/>
              </a:rPr>
              <a:t>Internal or External?</a:t>
            </a:r>
            <a:endParaRPr lang="en-US"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424539" y="4804165"/>
            <a:ext cx="3614058" cy="646331"/>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cs typeface="Aharoni" pitchFamily="2" charset="-79"/>
              </a:rPr>
              <a:t>(Responsibility) </a:t>
            </a:r>
            <a:endParaRPr lang="en-US" sz="3600"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4852212" y="4804165"/>
            <a:ext cx="3722913" cy="646331"/>
          </a:xfrm>
          <a:prstGeom prst="rect">
            <a:avLst/>
          </a:prstGeom>
        </p:spPr>
        <p:txBody>
          <a:bodyPr wrap="square">
            <a:spAutoFit/>
          </a:bodyPr>
          <a:lstStyle/>
          <a:p>
            <a:pPr algn="ctr"/>
            <a:r>
              <a:rPr lang="en-US" sz="3600" b="1" dirty="0">
                <a:solidFill>
                  <a:srgbClr val="C00000"/>
                </a:solidFill>
                <a:effectLst>
                  <a:outerShdw blurRad="38100" dist="38100" dir="2700000" algn="tl">
                    <a:srgbClr val="000000">
                      <a:alpha val="43137"/>
                    </a:srgbClr>
                  </a:outerShdw>
                </a:effectLst>
                <a:cs typeface="Aharoni" pitchFamily="2" charset="-79"/>
              </a:rPr>
              <a:t>(Accountability) </a:t>
            </a:r>
            <a:endParaRPr lang="en-US"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9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508" y="106580"/>
            <a:ext cx="8553944" cy="4869025"/>
          </a:xfrm>
          <a:prstGeom prst="rect">
            <a:avLst/>
          </a:prstGeom>
          <a:noFill/>
        </p:spPr>
        <p:txBody>
          <a:bodyPr wrap="none" rtlCol="0">
            <a:spAutoFit/>
          </a:bodyPr>
          <a:lstStyle/>
          <a:p>
            <a:r>
              <a:rPr lang="en-US" sz="4400" b="1" dirty="0">
                <a:solidFill>
                  <a:srgbClr val="C00000"/>
                </a:solidFill>
                <a:effectLst>
                  <a:outerShdw blurRad="38100" dist="38100" dir="2700000" algn="tl">
                    <a:srgbClr val="000000">
                      <a:alpha val="43137"/>
                    </a:srgbClr>
                  </a:outerShdw>
                </a:effectLst>
              </a:rPr>
              <a:t>Accountability:</a:t>
            </a:r>
            <a:endParaRPr lang="en-US" sz="3600" b="1" dirty="0">
              <a:solidFill>
                <a:srgbClr val="C00000"/>
              </a:solidFill>
              <a:effectLst>
                <a:outerShdw blurRad="38100" dist="38100" dir="2700000" algn="tl">
                  <a:srgbClr val="000000">
                    <a:alpha val="43137"/>
                  </a:srgbClr>
                </a:outerShdw>
              </a:effectLst>
            </a:endParaRP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After the fact</a:t>
            </a: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Lagging</a:t>
            </a: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Consequences</a:t>
            </a:r>
          </a:p>
          <a:p>
            <a:pPr lvl="1">
              <a:lnSpc>
                <a:spcPct val="150000"/>
              </a:lnSpc>
              <a:buFont typeface="Wingdings" pitchFamily="2" charset="2"/>
              <a:buChar char="Ø"/>
            </a:pPr>
            <a:r>
              <a:rPr lang="en-US" sz="3600"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Only </a:t>
            </a:r>
            <a:r>
              <a:rPr lang="en-US" sz="3600" b="1" i="1" u="sng" dirty="0">
                <a:solidFill>
                  <a:srgbClr val="C00000"/>
                </a:solidFill>
                <a:effectLst>
                  <a:outerShdw blurRad="38100" dist="38100" dir="2700000" algn="tl">
                    <a:srgbClr val="000000">
                      <a:alpha val="43137"/>
                    </a:srgbClr>
                  </a:outerShdw>
                </a:effectLst>
              </a:rPr>
              <a:t>when</a:t>
            </a:r>
            <a:r>
              <a:rPr lang="en-US" sz="3600" b="1" i="1" dirty="0">
                <a:effectLst>
                  <a:outerShdw blurRad="38100" dist="38100" dir="2700000" algn="tl">
                    <a:srgbClr val="000000">
                      <a:alpha val="43137"/>
                    </a:srgbClr>
                  </a:outerShdw>
                </a:effectLst>
              </a:rPr>
              <a:t> someone is watching!</a:t>
            </a:r>
          </a:p>
        </p:txBody>
      </p:sp>
      <p:pic>
        <p:nvPicPr>
          <p:cNvPr id="4" name="Picture 2" descr="http://www.topangaelementary.org/wp-content/uploads/2010/10/rulebooks1-300x30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58785" y="3714523"/>
            <a:ext cx="2622884" cy="2622884"/>
          </a:xfrm>
          <a:prstGeom prst="rect">
            <a:avLst/>
          </a:prstGeom>
          <a:noFill/>
        </p:spPr>
      </p:pic>
      <p:pic>
        <p:nvPicPr>
          <p:cNvPr id="7" name="Picture 2" descr="https://encrypted-tbn2.gstatic.com/images?q=tbn:ANd9GcS-VAA2F46STOwyn7e7S390YjpgABKx1UGmR-1jVaamVFx9RPfb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264" y="545079"/>
            <a:ext cx="4143480" cy="2757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dissolve">
                                      <p:cBhvr>
                                        <p:cTn id="10" dur="500"/>
                                        <p:tgtEl>
                                          <p:spTgt spid="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dissolve">
                                      <p:cBhvr>
                                        <p:cTn id="13" dur="500"/>
                                        <p:tgtEl>
                                          <p:spTgt spid="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dissolve">
                                      <p:cBhvr>
                                        <p:cTn id="16" dur="500"/>
                                        <p:tgtEl>
                                          <p:spTgt spid="2">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ssolve">
                                      <p:cBhvr>
                                        <p:cTn id="19" dur="500"/>
                                        <p:tgtEl>
                                          <p:spTgt spid="2">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08EE6BAF9E074A99D057B678DF0DD3" ma:contentTypeVersion="0" ma:contentTypeDescription="Create a new document." ma:contentTypeScope="" ma:versionID="a134458824b96b43741ebe6e5dc91e2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D59622-2EDF-480D-A4E1-F865980D868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6FEBC02-5209-4539-B9CA-E0E71D04E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6C34C58-F592-436E-A552-230423EEE5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29364</TotalTime>
  <Words>5350</Words>
  <Application>Microsoft Office PowerPoint</Application>
  <PresentationFormat>On-screen Show (4:3)</PresentationFormat>
  <Paragraphs>608</Paragraphs>
  <Slides>65</Slides>
  <Notes>57</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65</vt:i4>
      </vt:variant>
    </vt:vector>
  </HeadingPairs>
  <TitlesOfParts>
    <vt:vector size="79" baseType="lpstr">
      <vt:lpstr>Aharoni</vt:lpstr>
      <vt:lpstr>Arial</vt:lpstr>
      <vt:lpstr>Arial Black</vt:lpstr>
      <vt:lpstr>Arial Narrow</vt:lpstr>
      <vt:lpstr>Arial Narrow MT</vt:lpstr>
      <vt:lpstr>Calibri</vt:lpstr>
      <vt:lpstr>Garamond</vt:lpstr>
      <vt:lpstr>Impact</vt:lpstr>
      <vt:lpstr>Microsoft Sans Serif</vt:lpstr>
      <vt:lpstr>Times New Roman</vt:lpstr>
      <vt:lpstr>Verdana</vt:lpstr>
      <vt:lpstr>Wingdings</vt:lpstr>
      <vt:lpstr>Office Theme</vt:lpstr>
      <vt:lpstr>Custom Design</vt:lpstr>
      <vt:lpstr>PowerPoint Presentation</vt:lpstr>
      <vt:lpstr>PowerPoint Presentation</vt:lpstr>
      <vt:lpstr>PowerPoint Presentation</vt:lpstr>
      <vt:lpstr>PowerPoint Presentation</vt:lpstr>
      <vt:lpstr>STEP Purpose</vt:lpstr>
      <vt:lpstr>PowerPoint Presentation</vt:lpstr>
      <vt:lpstr>How do we Think about Safety?</vt:lpstr>
      <vt:lpstr>PowerPoint Presentation</vt:lpstr>
      <vt:lpstr>PowerPoint Presentation</vt:lpstr>
      <vt:lpstr>Definitions</vt:lpstr>
      <vt:lpstr>PowerPoint Presentation</vt:lpstr>
      <vt:lpstr>PowerPoint Presentation</vt:lpstr>
      <vt:lpstr>PowerPoint Presentation</vt:lpstr>
      <vt:lpstr>PowerPoint Presentation</vt:lpstr>
      <vt:lpstr>Where do we start?</vt:lpstr>
      <vt:lpstr>PowerPoint Presentation</vt:lpstr>
      <vt:lpstr>PowerPoint Presentation</vt:lpstr>
      <vt:lpstr>Active Caring </vt:lpstr>
      <vt:lpstr>Active Caring</vt:lpstr>
      <vt:lpstr>Completing the Triangle  </vt:lpstr>
      <vt:lpstr>PowerPoint Presentation</vt:lpstr>
      <vt:lpstr>What’s Important for Safety Culture?</vt:lpstr>
      <vt:lpstr>PowerPoint Presentation</vt:lpstr>
      <vt:lpstr>Creating Employee Engagement</vt:lpstr>
      <vt:lpstr>Why are Safe Behaviors Hard to Motivate?</vt:lpstr>
      <vt:lpstr>What Motivates a Better Safety Culture?</vt:lpstr>
      <vt:lpstr>After STEP: We are Hurting Less People</vt:lpstr>
      <vt:lpstr>But our Serious Injuries haven’t improved!</vt:lpstr>
      <vt:lpstr>PowerPoint Presentation</vt:lpstr>
      <vt:lpstr>Bottom Line: People are Still Getting Hurt</vt:lpstr>
      <vt:lpstr>PowerPoint Presentation</vt:lpstr>
      <vt:lpstr>STEP – Process Overview</vt:lpstr>
      <vt:lpstr>PowerPoint Presentation</vt:lpstr>
      <vt:lpstr>PowerPoint Presentation</vt:lpstr>
      <vt:lpstr>PowerPoint Presentation</vt:lpstr>
      <vt:lpstr>PowerPoint Presentation</vt:lpstr>
      <vt:lpstr>Feedback is a Key to Effective Leadership</vt:lpstr>
      <vt:lpstr>We Need to Watch our Language</vt:lpstr>
      <vt:lpstr>Choose Your Word Carefully </vt:lpstr>
      <vt:lpstr>When Giving Rewarding Feedback…</vt:lpstr>
      <vt:lpstr>What is Your Level of Listening?</vt:lpstr>
      <vt:lpstr>Improve Your Listening Skills</vt:lpstr>
      <vt:lpstr>Pre-Observation Thoughts</vt:lpstr>
      <vt:lpstr>Conducting Behavioral Observations</vt:lpstr>
      <vt:lpstr>Conducting Compliance Inspections</vt:lpstr>
      <vt:lpstr>PowerPoint Presentation</vt:lpstr>
      <vt:lpstr>PowerPoint Presentation</vt:lpstr>
      <vt:lpstr>STEP PARTICIPATION</vt:lpstr>
      <vt:lpstr>STEP Process: Participation Expectations</vt:lpstr>
      <vt:lpstr>PowerPoint Presentation</vt:lpstr>
      <vt:lpstr>Predictive-Based Observations</vt:lpstr>
      <vt:lpstr>Expectations:  Weekly Staff / Safety Meetings</vt:lpstr>
      <vt:lpstr>Predictive-Based Safety </vt:lpstr>
      <vt:lpstr>Serious Injury/Fatality Precursors (SIIR)</vt:lpstr>
      <vt:lpstr>PowerPoint Presentation</vt:lpstr>
      <vt:lpstr>PowerPoint Presentation</vt:lpstr>
      <vt:lpstr>Example: Completing a Data Use Plan</vt:lpstr>
      <vt:lpstr>PowerPoint Presentation</vt:lpstr>
      <vt:lpstr>PowerPoint Presentation</vt:lpstr>
      <vt:lpstr>Observation Quality: Defined</vt:lpstr>
      <vt:lpstr>Strategies for Improving Quality</vt:lpstr>
      <vt:lpstr>Observation Quality</vt:lpstr>
      <vt:lpstr>PowerPoint Presentation</vt:lpstr>
      <vt:lpstr>SafetyNet User Refresher</vt:lpstr>
      <vt:lpstr>We Still Have Work to Do…</vt:lpstr>
    </vt:vector>
  </TitlesOfParts>
  <Company>Lavidge &amp; Baumayr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Pettinger</dc:creator>
  <cp:lastModifiedBy>Brumbach, Jordan Charles</cp:lastModifiedBy>
  <cp:revision>730</cp:revision>
  <dcterms:created xsi:type="dcterms:W3CDTF">2012-06-19T19:14:35Z</dcterms:created>
  <dcterms:modified xsi:type="dcterms:W3CDTF">2021-02-26T20:24:31Z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878753689</vt:i4>
  </property>
  <property fmtid="{D5CDD505-2E9C-101B-9397-08002B2CF9AE}" pid="3" name="_NewReviewCycle">
    <vt:lpwstr/>
  </property>
  <property fmtid="{D5CDD505-2E9C-101B-9397-08002B2CF9AE}" pid="4" name="_EmailSubject">
    <vt:lpwstr>STEP Training Full Version</vt:lpwstr>
  </property>
  <property fmtid="{D5CDD505-2E9C-101B-9397-08002B2CF9AE}" pid="5" name="_AuthorEmail">
    <vt:lpwstr>X2BLGAMB@SOUTHERNCO.COM</vt:lpwstr>
  </property>
  <property fmtid="{D5CDD505-2E9C-101B-9397-08002B2CF9AE}" pid="6" name="_AuthorEmailDisplayName">
    <vt:lpwstr>Gamblin, Bryan L.</vt:lpwstr>
  </property>
  <property fmtid="{D5CDD505-2E9C-101B-9397-08002B2CF9AE}" pid="7" name="ArticulateGUID">
    <vt:lpwstr>7CB17EB3-2097-4D6C-9BA3-77E76EDE569F</vt:lpwstr>
  </property>
  <property fmtid="{D5CDD505-2E9C-101B-9397-08002B2CF9AE}" pid="8" name="ArticulatePath">
    <vt:lpwstr>STEP 2 0 Workshop Aug 2015 v 1 6 TTT FINAL w notes</vt:lpwstr>
  </property>
  <property fmtid="{D5CDD505-2E9C-101B-9397-08002B2CF9AE}" pid="9" name="_PreviousAdHocReviewCycleID">
    <vt:i4>-2095497066</vt:i4>
  </property>
  <property fmtid="{D5CDD505-2E9C-101B-9397-08002B2CF9AE}" pid="10" name="ContentTypeId">
    <vt:lpwstr>0x0101009F08EE6BAF9E074A99D057B678DF0DD3</vt:lpwstr>
  </property>
</Properties>
</file>